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7" r:id="rId28"/>
    <p:sldId id="288" r:id="rId29"/>
    <p:sldId id="289" r:id="rId30"/>
    <p:sldId id="290" r:id="rId31"/>
    <p:sldId id="293" r:id="rId32"/>
    <p:sldId id="294" r:id="rId33"/>
    <p:sldId id="295" r:id="rId34"/>
    <p:sldId id="296" r:id="rId35"/>
    <p:sldId id="297" r:id="rId36"/>
    <p:sldId id="298" r:id="rId37"/>
    <p:sldId id="301" r:id="rId38"/>
    <p:sldId id="302" r:id="rId39"/>
    <p:sldId id="307" r:id="rId40"/>
    <p:sldId id="308" r:id="rId41"/>
    <p:sldId id="309" r:id="rId42"/>
    <p:sldId id="310" r:id="rId43"/>
    <p:sldId id="311" r:id="rId44"/>
    <p:sldId id="314" r:id="rId45"/>
    <p:sldId id="315" r:id="rId46"/>
    <p:sldId id="316" r:id="rId47"/>
    <p:sldId id="317" r:id="rId48"/>
    <p:sldId id="319" r:id="rId49"/>
    <p:sldId id="320" r:id="rId50"/>
    <p:sldId id="321" r:id="rId51"/>
    <p:sldId id="326" r:id="rId52"/>
    <p:sldId id="327" r:id="rId53"/>
    <p:sldId id="328" r:id="rId54"/>
    <p:sldId id="330" r:id="rId55"/>
    <p:sldId id="331" r:id="rId56"/>
    <p:sldId id="332" r:id="rId57"/>
    <p:sldId id="333" r:id="rId58"/>
    <p:sldId id="334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47" r:id="rId67"/>
    <p:sldId id="348" r:id="rId68"/>
    <p:sldId id="349" r:id="rId69"/>
    <p:sldId id="350" r:id="rId70"/>
    <p:sldId id="351" r:id="rId71"/>
    <p:sldId id="352" r:id="rId72"/>
    <p:sldId id="353" r:id="rId73"/>
    <p:sldId id="354" r:id="rId74"/>
    <p:sldId id="356" r:id="rId75"/>
    <p:sldId id="357" r:id="rId76"/>
    <p:sldId id="359" r:id="rId77"/>
    <p:sldId id="361" r:id="rId78"/>
    <p:sldId id="366" r:id="rId79"/>
    <p:sldId id="367" r:id="rId80"/>
    <p:sldId id="368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EABDB-FD82-4807-8C36-7FD4E1CEBF40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D054C-0EDE-492C-9704-F28736A7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86589D-1234-4D55-8279-7AFAD2049FA8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7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FBEDB-C50C-4AF3-8951-915FE87D6706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7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F41A0-07A1-4BCF-9038-40EDB7DC01EE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8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36B8A-3358-4EF3-BFED-F0BD5D57772F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9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614D3-2930-4ED4-91CE-9F4CDDC942CA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0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49E5B8-F3F3-48E9-8E5E-5E4A05E064D9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1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1.5 Nutrient cycling and energy flow in an ecosystem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1902B3-F143-41B1-9DCC-87FFAC5644E1}" type="slidenum">
              <a:rPr lang="en-US" altLang="en-US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2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F2D11-A9AC-483B-BDE6-8CF03C332B59}" type="slidenum">
              <a:rPr lang="en-US" altLang="en-US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3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052BA-5E7A-467C-9827-F7D9B69AD538}" type="slidenum">
              <a:rPr lang="en-US" altLang="en-US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4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1.6 Form fits function in a gull’s wing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6F6AC-1356-4838-8005-44F52ED29638}" type="slidenum">
              <a:rPr lang="en-US" altLang="en-US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5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29FAC-A47C-4399-B070-E7A288C2CC1F}" type="slidenum">
              <a:rPr lang="en-US" altLang="en-US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7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0F093-CFEE-4901-935C-AF51F459E1B7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0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40697-1FCF-490A-95F2-F03328B4349E}" type="slidenum">
              <a:rPr lang="en-US" altLang="en-US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8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1.8 Contrasting eukaryotic and prokaryotic cells in size and complexity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6FAA1-9198-4C14-990B-6B36A6195AE3}" type="slidenum">
              <a:rPr lang="en-US" altLang="en-US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9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A65E6B-B430-47B6-969A-1B509CBF49DD}" type="slidenum">
              <a:rPr lang="en-US" altLang="en-US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0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BF807C-A6B6-4A01-9A95-45AE39D81CD6}" type="slidenum">
              <a:rPr lang="en-US" altLang="en-US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1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1.9 Inherited DNA directs development of an organism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974F3-A585-4CB8-A0E5-7B0A70986C62}" type="slidenum">
              <a:rPr lang="en-US" altLang="en-US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2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E412B5-3E56-4F3F-9DF4-DE68D962A1A1}" type="slidenum">
              <a:rPr lang="en-US" altLang="en-US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4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29E8B-7DF2-42B9-BCCE-FF4232CE0373}" type="slidenum">
              <a:rPr lang="en-US" altLang="en-US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5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F8B63-C0E2-4078-9D29-3580E3B57006}" type="slidenum">
              <a:rPr lang="en-US" altLang="en-US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7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34694"/>
                </a:solidFill>
              </a:rPr>
              <a:t>Figure 1.12 A systems map of interactions among proteins in a cell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B7E9D-3E08-4707-8484-2B2F927D1F09}" type="slidenum">
              <a:rPr lang="en-US" altLang="en-US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8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98369-6EFC-4C13-B4C7-B2004F196015}" type="slidenum">
              <a:rPr lang="en-US" altLang="en-US">
                <a:solidFill>
                  <a:prstClr val="black"/>
                </a:solidFill>
              </a:rPr>
              <a:pPr/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C9905-1313-47C5-AB38-41B1553D507E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6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Click to add notes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4BDA77-B363-4747-AE61-67C810482192}" type="slidenum">
              <a:rPr lang="en-US" altLang="en-US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31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1.13 Regulation by feedback mechanisms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4609B-4F76-4FDB-9E37-303CCB9A7955}" type="slidenum">
              <a:rPr lang="en-US" altLang="en-US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1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BA74D-5A78-4D21-B8C1-96B1DE6DAA94}" type="slidenum">
              <a:rPr lang="en-US" altLang="en-US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2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CACC7-6DF9-43EC-BCFD-04128DD7580E}" type="slidenum">
              <a:rPr lang="en-US" altLang="en-US">
                <a:solidFill>
                  <a:prstClr val="black"/>
                </a:solidFill>
              </a:rPr>
              <a:pPr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5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A0B7E-F410-4049-9ABF-432676152392}" type="slidenum">
              <a:rPr lang="en-US" altLang="en-US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4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1.14 Classifying life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C53D68-148C-447F-908D-EAB4CD121990}" type="slidenum">
              <a:rPr lang="en-US" altLang="en-US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6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C8CAA-1182-4A5D-93BA-88D5DAFBA98F}" type="slidenum">
              <a:rPr lang="en-US" altLang="en-US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76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1.15 The three domains of life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3CC0E-7DEB-4741-9A1B-5CD5F0DBD8DC}" type="slidenum">
              <a:rPr lang="en-US" altLang="en-US">
                <a:solidFill>
                  <a:prstClr val="black"/>
                </a:solidFill>
              </a:rPr>
              <a:pPr/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8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27BA94-074B-458A-BD7E-3F3C67FAA254}" type="slidenum">
              <a:rPr lang="en-US" altLang="en-US">
                <a:solidFill>
                  <a:prstClr val="black"/>
                </a:solidFill>
              </a:rPr>
              <a:pPr/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7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1.15 The three domains of life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14336-76B7-47F7-8A3B-F8BF995A3B5B}" type="slidenum">
              <a:rPr lang="en-US" altLang="en-US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41DE6-F257-432E-909F-3739C3691453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1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1.3 Some properties of life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912DF-7C3F-4874-B59C-EBB8C277A7F5}" type="slidenum">
              <a:rPr lang="en-US" altLang="en-US">
                <a:solidFill>
                  <a:prstClr val="black"/>
                </a:solidFill>
              </a:rPr>
              <a:pPr/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90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1.16 An example of unity underlying the diversity of life: the architecture of cilia in eukaryotes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951CF-D44D-467A-8FE8-D81327BF0D85}" type="slidenum">
              <a:rPr lang="en-US" altLang="en-US">
                <a:solidFill>
                  <a:prstClr val="black"/>
                </a:solidFill>
              </a:rPr>
              <a:pPr/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91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165DC1-3D1C-4360-B2DD-182535EF1ACE}" type="slidenum">
              <a:rPr lang="en-US" altLang="en-US">
                <a:solidFill>
                  <a:prstClr val="black"/>
                </a:solidFill>
              </a:rPr>
              <a:pPr/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92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1.17 Digging into the past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6177A-7DDF-4EE8-A333-84681CBFDF86}" type="slidenum">
              <a:rPr lang="en-US" altLang="en-US">
                <a:solidFill>
                  <a:prstClr val="black"/>
                </a:solidFill>
              </a:rPr>
              <a:pPr/>
              <a:t>43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93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E11DE-0744-401F-B3EB-A6B98C2C5BF7}" type="slidenum">
              <a:rPr lang="en-US" altLang="en-US">
                <a:solidFill>
                  <a:prstClr val="black"/>
                </a:solidFill>
              </a:rPr>
              <a:pPr/>
              <a:t>44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96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E34604-04A6-4C89-BC05-7CF24164E35A}" type="slidenum">
              <a:rPr lang="en-US" altLang="en-US">
                <a:solidFill>
                  <a:prstClr val="black"/>
                </a:solidFill>
              </a:rPr>
              <a:pPr/>
              <a:t>45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97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FBFC3-3C4B-4A9F-B9FA-81674B0FEA1D}" type="slidenum">
              <a:rPr lang="en-US" altLang="en-US">
                <a:solidFill>
                  <a:prstClr val="black"/>
                </a:solidFill>
              </a:rPr>
              <a:pPr/>
              <a:t>46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98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1.20 Natural selection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DBB178-EE14-429E-A189-1822D9C9D7F5}" type="slidenum">
              <a:rPr lang="en-US" altLang="en-US">
                <a:solidFill>
                  <a:prstClr val="black"/>
                </a:solidFill>
              </a:rPr>
              <a:pPr/>
              <a:t>47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99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2AE00-83DE-4308-B0A5-497E6F7199D9}" type="slidenum">
              <a:rPr lang="en-US" altLang="en-US">
                <a:solidFill>
                  <a:prstClr val="black"/>
                </a:solidFill>
              </a:rPr>
              <a:pPr/>
              <a:t>48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1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BBDC60-566C-4D14-BF5D-E8F2458E34CC}" type="slidenum">
              <a:rPr lang="en-US" altLang="en-US">
                <a:solidFill>
                  <a:prstClr val="black"/>
                </a:solidFill>
              </a:rPr>
              <a:pPr/>
              <a:t>49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2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A147B-F373-4C35-8D19-F75857CEC65D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2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D679D-ED0D-4BD2-AEA9-D26542DBFCCD}" type="slidenum">
              <a:rPr lang="en-US" altLang="en-US">
                <a:solidFill>
                  <a:prstClr val="black"/>
                </a:solidFill>
              </a:rPr>
              <a:pPr/>
              <a:t>50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3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1.22 Descent with modification: adaptive radiation of finches on the Gal</a:t>
            </a:r>
            <a:r>
              <a:rPr lang="en-US" altLang="en-US">
                <a:solidFill>
                  <a:srgbClr val="034694"/>
                </a:solidFill>
                <a:latin typeface="Arial"/>
              </a:rPr>
              <a:t>á</a:t>
            </a:r>
            <a:r>
              <a:rPr lang="en-US" altLang="en-US">
                <a:solidFill>
                  <a:srgbClr val="034694"/>
                </a:solidFill>
              </a:rPr>
              <a:t>pagos Islands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A1B61-A572-4017-B3C6-FA22A3E74B6A}" type="slidenum">
              <a:rPr lang="en-US" altLang="en-US">
                <a:solidFill>
                  <a:prstClr val="black"/>
                </a:solidFill>
              </a:rPr>
              <a:pPr/>
              <a:t>51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5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44839-6B93-46D6-B8A3-A523D9CF1FA3}" type="slidenum">
              <a:rPr lang="en-US" altLang="en-US">
                <a:solidFill>
                  <a:prstClr val="black"/>
                </a:solidFill>
              </a:rPr>
              <a:pPr/>
              <a:t>52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6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D757F-1639-45EB-A5A2-11F0B5827B6C}" type="slidenum">
              <a:rPr lang="en-US" altLang="en-US">
                <a:solidFill>
                  <a:prstClr val="black"/>
                </a:solidFill>
              </a:rPr>
              <a:pPr/>
              <a:t>53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7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41655-5013-4A8E-B876-DAB850B54969}" type="slidenum">
              <a:rPr lang="en-US" altLang="en-US">
                <a:solidFill>
                  <a:prstClr val="black"/>
                </a:solidFill>
              </a:rPr>
              <a:pPr/>
              <a:t>54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9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B10FA7-9B05-4092-9190-AA6BB5BF9ECC}" type="slidenum">
              <a:rPr lang="en-US" altLang="en-US">
                <a:solidFill>
                  <a:prstClr val="black"/>
                </a:solidFill>
              </a:rPr>
              <a:pPr/>
              <a:t>55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0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4AE57-5106-46FE-8235-1F10346D3DC0}" type="slidenum">
              <a:rPr lang="en-US" altLang="en-US">
                <a:solidFill>
                  <a:prstClr val="black"/>
                </a:solidFill>
              </a:rPr>
              <a:pPr/>
              <a:t>56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1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F92F28-B9DB-4325-9B59-EBCD36F81302}" type="slidenum">
              <a:rPr lang="en-US" altLang="en-US">
                <a:solidFill>
                  <a:prstClr val="black"/>
                </a:solidFill>
              </a:rPr>
              <a:pPr/>
              <a:t>57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2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9F0436-0B76-4EB2-9710-121EE863ED13}" type="slidenum">
              <a:rPr lang="en-US" altLang="en-US">
                <a:solidFill>
                  <a:prstClr val="black"/>
                </a:solidFill>
              </a:rPr>
              <a:pPr/>
              <a:t>58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3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1.24 A campground example of hypothesis-based inquiry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8890A-EB0F-4820-95DF-0A9FB0876086}" type="slidenum">
              <a:rPr lang="en-US" altLang="en-US">
                <a:solidFill>
                  <a:prstClr val="black"/>
                </a:solidFill>
              </a:rPr>
              <a:pPr/>
              <a:t>59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4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E34A4-6732-4845-8E56-8A85E64CA2B7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3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577BF-AC38-4CA0-B2BF-CAC2629A03A3}" type="slidenum">
              <a:rPr lang="en-US" altLang="en-US">
                <a:solidFill>
                  <a:prstClr val="black"/>
                </a:solidFill>
              </a:rPr>
              <a:pPr/>
              <a:t>60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5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A312A-1342-41AE-BF86-0E71858A527F}" type="slidenum">
              <a:rPr lang="en-US" altLang="en-US">
                <a:solidFill>
                  <a:prstClr val="black"/>
                </a:solidFill>
              </a:rPr>
              <a:pPr/>
              <a:t>61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6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DCC4C-01F3-4C2E-81DF-C7DB1CB8F6B0}" type="slidenum">
              <a:rPr lang="en-US" altLang="en-US">
                <a:solidFill>
                  <a:prstClr val="black"/>
                </a:solidFill>
              </a:rPr>
              <a:pPr/>
              <a:t>62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7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7BA132-B59D-4993-8B89-5A73051E4B60}" type="slidenum">
              <a:rPr lang="en-US" altLang="en-US">
                <a:solidFill>
                  <a:prstClr val="black"/>
                </a:solidFill>
              </a:rPr>
              <a:pPr/>
              <a:t>63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8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59DE97-F32C-4D7C-BC3A-512C80999834}" type="slidenum">
              <a:rPr lang="en-US" altLang="en-US">
                <a:solidFill>
                  <a:prstClr val="black"/>
                </a:solidFill>
              </a:rPr>
              <a:pPr/>
              <a:t>64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9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1.25 The geographic ranges of a poisonous snake and its mimic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6FF76-B641-421D-BD9D-D97FA8BAE27F}" type="slidenum">
              <a:rPr lang="en-US" altLang="en-US">
                <a:solidFill>
                  <a:prstClr val="black"/>
                </a:solidFill>
              </a:rPr>
              <a:pPr/>
              <a:t>65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20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A98629-3729-499C-91BF-49FFD5088EC5}" type="slidenum">
              <a:rPr lang="en-US" altLang="en-US">
                <a:solidFill>
                  <a:prstClr val="black"/>
                </a:solidFill>
              </a:rPr>
              <a:pPr/>
              <a:t>66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22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7E6D8-4BA8-4BB4-98B2-9097A19F9A04}" type="slidenum">
              <a:rPr lang="en-US" altLang="en-US">
                <a:solidFill>
                  <a:prstClr val="black"/>
                </a:solidFill>
              </a:rPr>
              <a:pPr/>
              <a:t>67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23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34694"/>
                </a:solidFill>
              </a:rPr>
              <a:t>Figure 1.27 Does the presence of poisonous coral snakes affect predation rates on their mimics, kingsnakes?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872EC-3D45-4E76-B2EE-B34BE7CC4B92}" type="slidenum">
              <a:rPr lang="en-US" altLang="en-US">
                <a:solidFill>
                  <a:prstClr val="black"/>
                </a:solidFill>
              </a:rPr>
              <a:pPr/>
              <a:t>68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24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53CC2-46A7-4C38-BB3A-895CB425FB4D}" type="slidenum">
              <a:rPr lang="en-US" altLang="en-US">
                <a:solidFill>
                  <a:prstClr val="black"/>
                </a:solidFill>
              </a:rPr>
              <a:pPr/>
              <a:t>69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25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70C564-704F-4B50-834A-4ED1D9C34D53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4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B0873-16E5-436F-BA7E-C2B9E1578EC8}" type="slidenum">
              <a:rPr lang="en-US" altLang="en-US">
                <a:solidFill>
                  <a:prstClr val="black"/>
                </a:solidFill>
              </a:rPr>
              <a:pPr/>
              <a:t>70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27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2A0215-2E8E-4277-BC3A-1686F06121CD}" type="slidenum">
              <a:rPr lang="en-US" altLang="en-US">
                <a:solidFill>
                  <a:prstClr val="black"/>
                </a:solidFill>
              </a:rPr>
              <a:pPr/>
              <a:t>71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28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ED6C6-65CA-41FB-9050-D7F9A7710E3D}" type="slidenum">
              <a:rPr lang="en-US" altLang="en-US">
                <a:solidFill>
                  <a:prstClr val="black"/>
                </a:solidFill>
              </a:rPr>
              <a:pPr/>
              <a:t>72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29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1.28 A model of the blood flow through the four chambers of a human heart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91BA1-5B33-44BF-AF5E-D221C1F9DB94}" type="slidenum">
              <a:rPr lang="en-US" altLang="en-US">
                <a:solidFill>
                  <a:prstClr val="black"/>
                </a:solidFill>
              </a:rPr>
              <a:pPr/>
              <a:t>73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30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F47FD-6503-4E41-8BD6-1E890B144B50}" type="slidenum">
              <a:rPr lang="en-US" altLang="en-US">
                <a:solidFill>
                  <a:prstClr val="black"/>
                </a:solidFill>
              </a:rPr>
              <a:pPr/>
              <a:t>74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32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79D78-A5B3-45C7-82CD-CF6245B2AF07}" type="slidenum">
              <a:rPr lang="en-US" altLang="en-US">
                <a:solidFill>
                  <a:prstClr val="black"/>
                </a:solidFill>
              </a:rPr>
              <a:pPr/>
              <a:t>75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33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D59F1-F563-4452-916F-14AC8B22076C}" type="slidenum">
              <a:rPr lang="en-US" altLang="en-US">
                <a:solidFill>
                  <a:prstClr val="black"/>
                </a:solidFill>
              </a:rPr>
              <a:pPr/>
              <a:t>76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56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FB31D-CC31-4201-AEB3-75361DE4FF55}" type="slidenum">
              <a:rPr lang="en-US" altLang="en-US">
                <a:solidFill>
                  <a:prstClr val="black"/>
                </a:solidFill>
              </a:rPr>
              <a:pPr/>
              <a:t>77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60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6CCA3-1FE7-4094-B563-C0FC72C526BA}" type="slidenum">
              <a:rPr lang="en-US" altLang="en-US">
                <a:solidFill>
                  <a:prstClr val="black"/>
                </a:solidFill>
              </a:rPr>
              <a:pPr/>
              <a:t>78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0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C11F6-45AB-4B04-B32D-A7143FF95062}" type="slidenum">
              <a:rPr lang="en-US" altLang="en-US">
                <a:solidFill>
                  <a:prstClr val="black"/>
                </a:solidFill>
              </a:rPr>
              <a:pPr/>
              <a:t>79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2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7CD69-8C65-47B4-98B5-A9C4B716EA6F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5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34694"/>
                </a:solidFill>
              </a:rPr>
              <a:t>Figure 1.4 Levels of biological organization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EBC44-35B1-4A5D-B12C-7E3B589D8E58}" type="slidenum">
              <a:rPr lang="en-US" altLang="en-US">
                <a:solidFill>
                  <a:prstClr val="black"/>
                </a:solidFill>
              </a:rPr>
              <a:pPr/>
              <a:t>80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35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2158B1-999E-431C-8356-B45B407745F2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6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122" name="Picture 10" descr="ar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14" b="2774"/>
          <a:stretch>
            <a:fillRect/>
          </a:stretch>
        </p:blipFill>
        <p:spPr bwMode="auto">
          <a:xfrm>
            <a:off x="0" y="0"/>
            <a:ext cx="914717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411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0825" cy="68564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7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4115" name="Rectangle 3"/>
          <p:cNvSpPr>
            <a:spLocks noChangeArrowheads="1"/>
          </p:cNvSpPr>
          <p:nvPr userDrawn="1"/>
        </p:nvSpPr>
        <p:spPr bwMode="auto">
          <a:xfrm>
            <a:off x="0" y="6019800"/>
            <a:ext cx="9144000" cy="533400"/>
          </a:xfrm>
          <a:prstGeom prst="rect">
            <a:avLst/>
          </a:prstGeom>
          <a:solidFill>
            <a:srgbClr val="584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4116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57B29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741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8125" y="1531938"/>
            <a:ext cx="8677275" cy="1752600"/>
          </a:xfrm>
        </p:spPr>
        <p:txBody>
          <a:bodyPr/>
          <a:lstStyle>
            <a:lvl1pPr marL="0" indent="0">
              <a:buFontTx/>
              <a:buNone/>
              <a:defRPr sz="5500">
                <a:solidFill>
                  <a:srgbClr val="990066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741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06375" y="157163"/>
            <a:ext cx="8709025" cy="1143000"/>
          </a:xfrm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anchor="ctr"/>
          <a:lstStyle>
            <a:lvl1pPr marL="0" indent="0">
              <a:defRPr sz="50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74119" name="Text Box 7"/>
          <p:cNvSpPr txBox="1">
            <a:spLocks noChangeArrowheads="1"/>
          </p:cNvSpPr>
          <p:nvPr userDrawn="1"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  <p:sp>
        <p:nvSpPr>
          <p:cNvPr id="474120" name="Text Box 8"/>
          <p:cNvSpPr txBox="1">
            <a:spLocks noChangeArrowheads="1"/>
          </p:cNvSpPr>
          <p:nvPr userDrawn="1"/>
        </p:nvSpPr>
        <p:spPr bwMode="auto">
          <a:xfrm>
            <a:off x="76200" y="4254500"/>
            <a:ext cx="36957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 Narrow" pitchFamily="34" charset="0"/>
              </a:rPr>
              <a:t>PowerPoint</a:t>
            </a:r>
            <a:r>
              <a:rPr lang="en-US" altLang="en-US" b="1" baseline="30000">
                <a:solidFill>
                  <a:srgbClr val="000000"/>
                </a:solidFill>
                <a:latin typeface="Arial Narrow" pitchFamily="34" charset="0"/>
              </a:rPr>
              <a:t>®</a:t>
            </a:r>
            <a:r>
              <a:rPr lang="en-US" altLang="en-US" b="1">
                <a:solidFill>
                  <a:srgbClr val="000000"/>
                </a:solidFill>
                <a:latin typeface="Arial Narrow" pitchFamily="34" charset="0"/>
              </a:rPr>
              <a:t> Lecture Presentations for</a:t>
            </a:r>
            <a:r>
              <a:rPr lang="en-US" altLang="en-US">
                <a:solidFill>
                  <a:srgbClr val="006699"/>
                </a:solidFill>
              </a:rPr>
              <a:t> </a:t>
            </a:r>
            <a:r>
              <a:rPr lang="en-US" altLang="en-US" sz="4800" b="1">
                <a:solidFill>
                  <a:srgbClr val="000000"/>
                </a:solidFill>
              </a:rPr>
              <a:t>Biology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>
                <a:solidFill>
                  <a:srgbClr val="000000"/>
                </a:solidFill>
                <a:latin typeface="Times New Roman" pitchFamily="18" charset="0"/>
              </a:rPr>
              <a:t>Eighth Edition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Times New Roman" pitchFamily="18" charset="0"/>
              </a:rPr>
              <a:t>Neil Campbell and Jane Reece</a:t>
            </a:r>
            <a:endParaRPr lang="en-US" altLang="en-US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4121" name="Rectangle 9"/>
          <p:cNvSpPr>
            <a:spLocks noChangeArrowheads="1"/>
          </p:cNvSpPr>
          <p:nvPr userDrawn="1"/>
        </p:nvSpPr>
        <p:spPr bwMode="auto">
          <a:xfrm>
            <a:off x="0" y="6172200"/>
            <a:ext cx="9140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262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Times New Roman" pitchFamily="18" charset="0"/>
              </a:rPr>
              <a:t>Lectures by Chris Romero, updated by Erin Barley with contributions from Joan Sharp</a:t>
            </a:r>
            <a:r>
              <a:rPr lang="en-US" altLang="en-US" sz="240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714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7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"/>
            <a:ext cx="2133600" cy="4498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248400" cy="4498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4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6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815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2850"/>
            <a:ext cx="4191000" cy="336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850"/>
            <a:ext cx="4191000" cy="336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6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7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5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45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54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89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2850"/>
            <a:ext cx="85344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512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2pPr>
      <a:lvl3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3pPr>
      <a:lvl4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4pPr>
      <a:lvl5pPr marL="4508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50838" indent="-350838" algn="l" rtl="0" fontAlgn="base">
        <a:spcBef>
          <a:spcPct val="45000"/>
        </a:spcBef>
        <a:spcAft>
          <a:spcPct val="20000"/>
        </a:spcAft>
        <a:buClr>
          <a:schemeClr val="tx2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492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371600" indent="-342900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28800" indent="-342900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–"/>
        <a:defRPr sz="2600">
          <a:solidFill>
            <a:schemeClr val="tx1"/>
          </a:solidFill>
          <a:latin typeface="+mn-lt"/>
          <a:cs typeface="+mn-cs"/>
        </a:defRPr>
      </a:lvl4pPr>
      <a:lvl5pPr marL="22860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  <a:cs typeface="+mn-cs"/>
        </a:defRPr>
      </a:lvl5pPr>
      <a:lvl6pPr marL="27432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  <a:cs typeface="+mn-cs"/>
        </a:defRPr>
      </a:lvl6pPr>
      <a:lvl7pPr marL="32004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  <a:cs typeface="+mn-cs"/>
        </a:defRPr>
      </a:lvl7pPr>
      <a:lvl8pPr marL="36576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  <a:cs typeface="+mn-cs"/>
        </a:defRPr>
      </a:lvl8pPr>
      <a:lvl9pPr marL="4114800" indent="-334963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01_13aNegativeFeedback_A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01_13bPositiveFeedback_A.html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01_03SeaHorses_SV.m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01_21SoaringHawk_SV.mpg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828800"/>
            <a:ext cx="7772400" cy="198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>
                <a:cs typeface="Times New Roman" pitchFamily="18" charset="0"/>
              </a:rPr>
              <a:t>Introduction: Themes in the Study of Life</a:t>
            </a:r>
            <a:r>
              <a:rPr lang="en-US" altLang="en-US" sz="6900">
                <a:cs typeface="Times New Roman" pitchFamily="18" charset="0"/>
              </a:rPr>
              <a:t> </a:t>
            </a:r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7772400" cy="990600"/>
          </a:xfrm>
          <a:noFill/>
          <a:ln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Chapter 1</a:t>
            </a:r>
            <a:endParaRPr lang="en-US" altLang="en-US" sz="39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299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The Power and Limitations of Reductionism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39825"/>
            <a:ext cx="8534400" cy="5489575"/>
          </a:xfrm>
        </p:spPr>
        <p:txBody>
          <a:bodyPr/>
          <a:lstStyle/>
          <a:p>
            <a:r>
              <a:rPr lang="en-US" altLang="en-US"/>
              <a:t>Reductionism is the reduction of complex systems to simpler components that are more manageable to study</a:t>
            </a:r>
          </a:p>
          <a:p>
            <a:pPr lvl="1"/>
            <a:r>
              <a:rPr lang="en-US" altLang="en-US"/>
              <a:t>For example, the molecular structure of DNA</a:t>
            </a:r>
          </a:p>
          <a:p>
            <a:r>
              <a:rPr lang="en-US" altLang="en-US"/>
              <a:t>An understanding of biology balances reductionism with the study of emergent properties</a:t>
            </a:r>
          </a:p>
          <a:p>
            <a:pPr lvl="1"/>
            <a:r>
              <a:rPr lang="en-US" altLang="en-US"/>
              <a:t>For example, new understanding comes from studying the interactions of DNA with other molecules</a:t>
            </a:r>
          </a:p>
        </p:txBody>
      </p:sp>
      <p:sp>
        <p:nvSpPr>
          <p:cNvPr id="21709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709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89037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Systems Biology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2213"/>
            <a:ext cx="8534400" cy="5360987"/>
          </a:xfrm>
        </p:spPr>
        <p:txBody>
          <a:bodyPr/>
          <a:lstStyle/>
          <a:p>
            <a:r>
              <a:rPr lang="en-US" altLang="en-US"/>
              <a:t>A system is a combination of components that function together</a:t>
            </a:r>
          </a:p>
          <a:p>
            <a:r>
              <a:rPr lang="en-US" altLang="en-US" b="1"/>
              <a:t>Systems biology </a:t>
            </a:r>
            <a:r>
              <a:rPr lang="en-US" altLang="en-US"/>
              <a:t>constructs models for the dynamic behavior of whole biological systems</a:t>
            </a:r>
          </a:p>
          <a:p>
            <a:r>
              <a:rPr lang="en-US" altLang="en-US"/>
              <a:t>The systems approach poses questions such as:</a:t>
            </a:r>
          </a:p>
          <a:p>
            <a:pPr lvl="1"/>
            <a:r>
              <a:rPr lang="en-US" altLang="en-US"/>
              <a:t>How does a drug for blood pressure affect other organs?</a:t>
            </a:r>
          </a:p>
          <a:p>
            <a:pPr lvl="1"/>
            <a:r>
              <a:rPr lang="en-US" altLang="en-US"/>
              <a:t>How does increasing CO</a:t>
            </a:r>
            <a:r>
              <a:rPr lang="en-US" altLang="en-US" baseline="-25000"/>
              <a:t>2</a:t>
            </a:r>
            <a:r>
              <a:rPr lang="en-US" altLang="en-US"/>
              <a:t> alter the biosphere?</a:t>
            </a:r>
          </a:p>
        </p:txBody>
      </p:sp>
      <p:sp>
        <p:nvSpPr>
          <p:cNvPr id="21811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811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43952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76200"/>
            <a:ext cx="8534400" cy="914400"/>
          </a:xfrm>
        </p:spPr>
        <p:txBody>
          <a:bodyPr/>
          <a:lstStyle/>
          <a:p>
            <a:pPr marL="0" indent="0"/>
            <a:r>
              <a:rPr lang="en-US" altLang="en-US" i="1"/>
              <a:t>Theme</a:t>
            </a:r>
            <a:r>
              <a:rPr lang="en-US" altLang="en-US"/>
              <a:t>: Organisms interact with their environments, exchanging matter and energy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89038"/>
            <a:ext cx="8534400" cy="4297362"/>
          </a:xfrm>
        </p:spPr>
        <p:txBody>
          <a:bodyPr/>
          <a:lstStyle/>
          <a:p>
            <a:r>
              <a:rPr lang="en-US" altLang="en-US"/>
              <a:t>Every organism interacts with its environment, including nonliving factors and other organisms</a:t>
            </a:r>
          </a:p>
          <a:p>
            <a:r>
              <a:rPr lang="en-US" altLang="en-US"/>
              <a:t>Both organisms and their environments are affected by the interactions between them</a:t>
            </a:r>
          </a:p>
          <a:p>
            <a:pPr lvl="1"/>
            <a:r>
              <a:rPr lang="en-US" altLang="en-US"/>
              <a:t>For example, a tree takes up water and minerals from the soil and carbon dioxide from the air; the tree releases oxygen to the air and roots help form soil</a:t>
            </a:r>
          </a:p>
        </p:txBody>
      </p:sp>
      <p:sp>
        <p:nvSpPr>
          <p:cNvPr id="21914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914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670574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Ecosystem Dynamics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09675"/>
            <a:ext cx="8534400" cy="3362325"/>
          </a:xfrm>
        </p:spPr>
        <p:txBody>
          <a:bodyPr/>
          <a:lstStyle/>
          <a:p>
            <a:r>
              <a:rPr lang="en-US" altLang="en-US"/>
              <a:t>The dynamics of an ecosystem include two major processes:</a:t>
            </a:r>
            <a:endParaRPr lang="en-US" altLang="en-US" sz="2800"/>
          </a:p>
          <a:p>
            <a:pPr lvl="1"/>
            <a:r>
              <a:rPr lang="en-US" altLang="en-US"/>
              <a:t>Cycling of nutrients, in which materials acquired by plants eventually return to the soil</a:t>
            </a:r>
          </a:p>
          <a:p>
            <a:pPr lvl="1"/>
            <a:r>
              <a:rPr lang="en-US" altLang="en-US"/>
              <a:t>The flow of energy from sunlight to producers to consumers</a:t>
            </a:r>
          </a:p>
        </p:txBody>
      </p:sp>
      <p:sp>
        <p:nvSpPr>
          <p:cNvPr id="22016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20548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44" name="Picture 16" descr="01_05NutrientEnergyEco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46050"/>
            <a:ext cx="5645150" cy="656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45" name="Rectangle 1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0">
                <a:solidFill>
                  <a:srgbClr val="000000"/>
                </a:solidFill>
              </a:rPr>
              <a:t>Fig. 1-5</a:t>
            </a:r>
            <a:endParaRPr lang="en-US" altLang="en-US" sz="1500">
              <a:solidFill>
                <a:srgbClr val="FFFFFF"/>
              </a:solidFill>
            </a:endParaRPr>
          </a:p>
        </p:txBody>
      </p:sp>
      <p:sp>
        <p:nvSpPr>
          <p:cNvPr id="304146" name="Text Box 18"/>
          <p:cNvSpPr txBox="1">
            <a:spLocks noChangeArrowheads="1"/>
          </p:cNvSpPr>
          <p:nvPr/>
        </p:nvSpPr>
        <p:spPr bwMode="auto">
          <a:xfrm>
            <a:off x="4795838" y="311150"/>
            <a:ext cx="873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Sunlight</a:t>
            </a:r>
            <a:endParaRPr lang="en-US" altLang="en-US" sz="14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4147" name="Text Box 19"/>
          <p:cNvSpPr txBox="1">
            <a:spLocks noChangeArrowheads="1"/>
          </p:cNvSpPr>
          <p:nvPr/>
        </p:nvSpPr>
        <p:spPr bwMode="auto">
          <a:xfrm>
            <a:off x="1878013" y="681038"/>
            <a:ext cx="13462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00" b="1">
                <a:solidFill>
                  <a:srgbClr val="000000"/>
                </a:solidFill>
              </a:rPr>
              <a:t>Ecosystem</a:t>
            </a:r>
            <a:endParaRPr lang="en-US" altLang="en-US" sz="17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4148" name="Text Box 20"/>
          <p:cNvSpPr txBox="1">
            <a:spLocks noChangeArrowheads="1"/>
          </p:cNvSpPr>
          <p:nvPr/>
        </p:nvSpPr>
        <p:spPr bwMode="auto">
          <a:xfrm>
            <a:off x="6786563" y="2363788"/>
            <a:ext cx="5064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Heat</a:t>
            </a:r>
            <a:endParaRPr lang="en-US" altLang="en-US" sz="14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4149" name="Text Box 21"/>
          <p:cNvSpPr txBox="1">
            <a:spLocks noChangeArrowheads="1"/>
          </p:cNvSpPr>
          <p:nvPr/>
        </p:nvSpPr>
        <p:spPr bwMode="auto">
          <a:xfrm>
            <a:off x="6786563" y="4797425"/>
            <a:ext cx="5064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Heat</a:t>
            </a:r>
            <a:endParaRPr lang="en-US" altLang="en-US" sz="14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4150" name="Text Box 22"/>
          <p:cNvSpPr txBox="1">
            <a:spLocks noChangeArrowheads="1"/>
          </p:cNvSpPr>
          <p:nvPr/>
        </p:nvSpPr>
        <p:spPr bwMode="auto">
          <a:xfrm>
            <a:off x="1943100" y="2251075"/>
            <a:ext cx="874713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Cycling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of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chemical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nutrients</a:t>
            </a:r>
            <a:endParaRPr lang="en-US" altLang="en-US" sz="14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4151" name="Text Box 23"/>
          <p:cNvSpPr txBox="1">
            <a:spLocks noChangeArrowheads="1"/>
          </p:cNvSpPr>
          <p:nvPr/>
        </p:nvSpPr>
        <p:spPr bwMode="auto">
          <a:xfrm>
            <a:off x="3868738" y="1627188"/>
            <a:ext cx="1506537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Producers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(plants and other photosynthetic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organisms)</a:t>
            </a:r>
            <a:endParaRPr lang="en-US" altLang="en-US" sz="14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4152" name="Text Box 24"/>
          <p:cNvSpPr txBox="1">
            <a:spLocks noChangeArrowheads="1"/>
          </p:cNvSpPr>
          <p:nvPr/>
        </p:nvSpPr>
        <p:spPr bwMode="auto">
          <a:xfrm>
            <a:off x="3867150" y="3159125"/>
            <a:ext cx="1506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Chemical energy</a:t>
            </a:r>
            <a:endParaRPr lang="en-US" altLang="en-US" sz="14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4153" name="Text Box 25"/>
          <p:cNvSpPr txBox="1">
            <a:spLocks noChangeArrowheads="1"/>
          </p:cNvSpPr>
          <p:nvPr/>
        </p:nvSpPr>
        <p:spPr bwMode="auto">
          <a:xfrm>
            <a:off x="3857625" y="4324350"/>
            <a:ext cx="15065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Consumers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(such as animals)</a:t>
            </a:r>
            <a:endParaRPr lang="en-US" altLang="en-US" sz="1400" b="1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7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Energy Conversion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06500"/>
            <a:ext cx="8534400" cy="4737100"/>
          </a:xfrm>
        </p:spPr>
        <p:txBody>
          <a:bodyPr/>
          <a:lstStyle/>
          <a:p>
            <a:r>
              <a:rPr lang="en-US" altLang="en-US"/>
              <a:t>Work requires a source of energy</a:t>
            </a:r>
          </a:p>
          <a:p>
            <a:r>
              <a:rPr lang="en-US" altLang="en-US"/>
              <a:t>Energy can be stored in different forms, for example, light, chemical, kinetic, or thermal</a:t>
            </a:r>
          </a:p>
          <a:p>
            <a:r>
              <a:rPr lang="en-US" altLang="en-US"/>
              <a:t>The energy exchange between an organism and its environment often involves energy transformations</a:t>
            </a:r>
          </a:p>
          <a:p>
            <a:r>
              <a:rPr lang="en-US" altLang="en-US"/>
              <a:t>Energy flows </a:t>
            </a:r>
            <a:r>
              <a:rPr lang="en-US" altLang="en-US" i="1"/>
              <a:t>through </a:t>
            </a:r>
            <a:r>
              <a:rPr lang="en-US" altLang="en-US"/>
              <a:t>an ecosystem, usually entering as light and exiting as heat</a:t>
            </a:r>
          </a:p>
        </p:txBody>
      </p:sp>
      <p:sp>
        <p:nvSpPr>
          <p:cNvPr id="22118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118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448343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76200"/>
            <a:ext cx="8534400" cy="914400"/>
          </a:xfrm>
        </p:spPr>
        <p:txBody>
          <a:bodyPr/>
          <a:lstStyle/>
          <a:p>
            <a:pPr marL="0" indent="0"/>
            <a:r>
              <a:rPr lang="en-US" altLang="en-US" i="1"/>
              <a:t>Theme</a:t>
            </a:r>
            <a:r>
              <a:rPr lang="en-US" altLang="en-US"/>
              <a:t>: Structure and function are correlated at all levels of biological organization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04913"/>
            <a:ext cx="8534400" cy="2986087"/>
          </a:xfrm>
        </p:spPr>
        <p:txBody>
          <a:bodyPr/>
          <a:lstStyle/>
          <a:p>
            <a:r>
              <a:rPr lang="en-US" altLang="en-US"/>
              <a:t>Structure and function of living organisms are closely related</a:t>
            </a:r>
          </a:p>
          <a:p>
            <a:pPr lvl="1"/>
            <a:r>
              <a:rPr lang="en-US" altLang="en-US"/>
              <a:t>For example, a leaf is thin and flat, maximizing the capture of light by chloroplasts</a:t>
            </a:r>
          </a:p>
          <a:p>
            <a:endParaRPr lang="en-US" altLang="en-US"/>
          </a:p>
        </p:txBody>
      </p:sp>
      <p:sp>
        <p:nvSpPr>
          <p:cNvPr id="22221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221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39466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9" name="Picture 7" descr="01_06-GullsWin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904875"/>
            <a:ext cx="8518525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3151188" y="2928938"/>
            <a:ext cx="11096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(a) Wings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5161" name="Text Box 9"/>
          <p:cNvSpPr txBox="1">
            <a:spLocks noChangeArrowheads="1"/>
          </p:cNvSpPr>
          <p:nvPr/>
        </p:nvSpPr>
        <p:spPr bwMode="auto">
          <a:xfrm>
            <a:off x="688975" y="5511800"/>
            <a:ext cx="1416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(c) Neurons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5162" name="Text Box 10"/>
          <p:cNvSpPr txBox="1">
            <a:spLocks noChangeArrowheads="1"/>
          </p:cNvSpPr>
          <p:nvPr/>
        </p:nvSpPr>
        <p:spPr bwMode="auto">
          <a:xfrm>
            <a:off x="4972050" y="3105150"/>
            <a:ext cx="1276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(b) Bones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5163" name="Text Box 11"/>
          <p:cNvSpPr txBox="1">
            <a:spLocks noChangeArrowheads="1"/>
          </p:cNvSpPr>
          <p:nvPr/>
        </p:nvSpPr>
        <p:spPr bwMode="auto">
          <a:xfrm>
            <a:off x="4938713" y="3506788"/>
            <a:ext cx="14509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Infoldings of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membrane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5164" name="Text Box 12"/>
          <p:cNvSpPr txBox="1">
            <a:spLocks noChangeArrowheads="1"/>
          </p:cNvSpPr>
          <p:nvPr/>
        </p:nvSpPr>
        <p:spPr bwMode="auto">
          <a:xfrm>
            <a:off x="4714875" y="4154488"/>
            <a:ext cx="17843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Mitochondrion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5165" name="Text Box 13"/>
          <p:cNvSpPr txBox="1">
            <a:spLocks noChangeArrowheads="1"/>
          </p:cNvSpPr>
          <p:nvPr/>
        </p:nvSpPr>
        <p:spPr bwMode="auto">
          <a:xfrm>
            <a:off x="4989513" y="5559425"/>
            <a:ext cx="20732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(d) Mitochondria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5166" name="Text Box 14"/>
          <p:cNvSpPr txBox="1">
            <a:spLocks noChangeArrowheads="1"/>
          </p:cNvSpPr>
          <p:nvPr/>
        </p:nvSpPr>
        <p:spPr bwMode="auto">
          <a:xfrm>
            <a:off x="8131175" y="5348288"/>
            <a:ext cx="5302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</a:rPr>
              <a:t>0.5 µm</a:t>
            </a:r>
            <a:endParaRPr lang="en-US" altLang="en-US" sz="12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5167" name="Line 15"/>
          <p:cNvSpPr>
            <a:spLocks noChangeShapeType="1"/>
          </p:cNvSpPr>
          <p:nvPr/>
        </p:nvSpPr>
        <p:spPr bwMode="auto">
          <a:xfrm>
            <a:off x="7921625" y="5311775"/>
            <a:ext cx="898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5168" name="Line 16"/>
          <p:cNvSpPr>
            <a:spLocks noChangeShapeType="1"/>
          </p:cNvSpPr>
          <p:nvPr/>
        </p:nvSpPr>
        <p:spPr bwMode="auto">
          <a:xfrm>
            <a:off x="7921625" y="5273675"/>
            <a:ext cx="0" cy="82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5169" name="Line 17"/>
          <p:cNvSpPr>
            <a:spLocks noChangeShapeType="1"/>
          </p:cNvSpPr>
          <p:nvPr/>
        </p:nvSpPr>
        <p:spPr bwMode="auto">
          <a:xfrm>
            <a:off x="8820150" y="5273675"/>
            <a:ext cx="0" cy="82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5170" name="Line 18"/>
          <p:cNvSpPr>
            <a:spLocks noChangeShapeType="1"/>
          </p:cNvSpPr>
          <p:nvPr/>
        </p:nvSpPr>
        <p:spPr bwMode="auto">
          <a:xfrm>
            <a:off x="5503863" y="4368800"/>
            <a:ext cx="549275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5171" name="Line 19"/>
          <p:cNvSpPr>
            <a:spLocks noChangeShapeType="1"/>
          </p:cNvSpPr>
          <p:nvPr/>
        </p:nvSpPr>
        <p:spPr bwMode="auto">
          <a:xfrm>
            <a:off x="6146800" y="3756025"/>
            <a:ext cx="55245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5172" name="Line 20"/>
          <p:cNvSpPr>
            <a:spLocks noChangeShapeType="1"/>
          </p:cNvSpPr>
          <p:nvPr/>
        </p:nvSpPr>
        <p:spPr bwMode="auto">
          <a:xfrm>
            <a:off x="6146800" y="3754438"/>
            <a:ext cx="655638" cy="377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5173" name="Text Box 21"/>
          <p:cNvSpPr txBox="1">
            <a:spLocks noChangeArrowheads="1"/>
          </p:cNvSpPr>
          <p:nvPr/>
        </p:nvSpPr>
        <p:spPr bwMode="auto">
          <a:xfrm>
            <a:off x="3924300" y="5291138"/>
            <a:ext cx="54292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100 µm</a:t>
            </a:r>
            <a:endParaRPr lang="en-US" altLang="en-US" sz="12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5174" name="Line 22"/>
          <p:cNvSpPr>
            <a:spLocks noChangeShapeType="1"/>
          </p:cNvSpPr>
          <p:nvPr/>
        </p:nvSpPr>
        <p:spPr bwMode="auto">
          <a:xfrm>
            <a:off x="3927475" y="5241925"/>
            <a:ext cx="5048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5175" name="Line 23"/>
          <p:cNvSpPr>
            <a:spLocks noChangeShapeType="1"/>
          </p:cNvSpPr>
          <p:nvPr/>
        </p:nvSpPr>
        <p:spPr bwMode="auto">
          <a:xfrm>
            <a:off x="3927475" y="5207000"/>
            <a:ext cx="0" cy="730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5176" name="Line 24"/>
          <p:cNvSpPr>
            <a:spLocks noChangeShapeType="1"/>
          </p:cNvSpPr>
          <p:nvPr/>
        </p:nvSpPr>
        <p:spPr bwMode="auto">
          <a:xfrm>
            <a:off x="4438650" y="5207000"/>
            <a:ext cx="0" cy="730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5177" name="Rectangle 2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0">
                <a:solidFill>
                  <a:srgbClr val="000000"/>
                </a:solidFill>
              </a:rPr>
              <a:t>Fig. 1-6</a:t>
            </a:r>
            <a:endParaRPr lang="en-US" alt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05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76200"/>
            <a:ext cx="8534400" cy="914400"/>
          </a:xfrm>
        </p:spPr>
        <p:txBody>
          <a:bodyPr/>
          <a:lstStyle/>
          <a:p>
            <a:pPr marL="0" indent="0"/>
            <a:r>
              <a:rPr lang="en-US" altLang="en-US" i="1"/>
              <a:t>Theme</a:t>
            </a:r>
            <a:r>
              <a:rPr lang="en-US" altLang="en-US"/>
              <a:t>: Cells are an organism’s basic units of structure and function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933950"/>
          </a:xfrm>
        </p:spPr>
        <p:txBody>
          <a:bodyPr/>
          <a:lstStyle/>
          <a:p>
            <a:r>
              <a:rPr lang="en-US" altLang="en-US"/>
              <a:t>The cell is the lowest level of organization that can perform all activities required for life</a:t>
            </a:r>
          </a:p>
          <a:p>
            <a:r>
              <a:rPr lang="en-US" altLang="en-US"/>
              <a:t>All cells:</a:t>
            </a:r>
          </a:p>
          <a:p>
            <a:pPr lvl="1"/>
            <a:r>
              <a:rPr lang="en-US" altLang="en-US"/>
              <a:t>Are enclosed by a membrane</a:t>
            </a:r>
          </a:p>
          <a:p>
            <a:pPr lvl="1"/>
            <a:r>
              <a:rPr lang="en-US" altLang="en-US"/>
              <a:t>Use DNA as their genetic information</a:t>
            </a:r>
          </a:p>
          <a:p>
            <a:r>
              <a:rPr lang="en-US" altLang="en-US"/>
              <a:t>The ability of cells to divide is the basis of all reproduction, growth, and repair of multicellular organisms</a:t>
            </a:r>
          </a:p>
        </p:txBody>
      </p:sp>
      <p:sp>
        <p:nvSpPr>
          <p:cNvPr id="22323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323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436844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5353050"/>
          </a:xfrm>
        </p:spPr>
        <p:txBody>
          <a:bodyPr/>
          <a:lstStyle/>
          <a:p>
            <a:r>
              <a:rPr lang="en-US" altLang="en-US"/>
              <a:t>A </a:t>
            </a:r>
            <a:r>
              <a:rPr lang="en-US" altLang="en-US" b="1"/>
              <a:t>eukaryotic cell </a:t>
            </a:r>
            <a:r>
              <a:rPr lang="en-US" altLang="en-US"/>
              <a:t>has membrane-enclosed organelles, the largest of which is usually the nucleus</a:t>
            </a:r>
          </a:p>
          <a:p>
            <a:r>
              <a:rPr lang="en-US" altLang="en-US"/>
              <a:t>By comparison, a </a:t>
            </a:r>
            <a:r>
              <a:rPr lang="en-US" altLang="en-US" b="1"/>
              <a:t>prokaryotic cell </a:t>
            </a:r>
            <a:r>
              <a:rPr lang="en-US" altLang="en-US"/>
              <a:t>is simpler and usually smaller, and does not contain a nucleus or other membrane-enclosed organelles</a:t>
            </a:r>
          </a:p>
          <a:p>
            <a:r>
              <a:rPr lang="en-US" altLang="en-US"/>
              <a:t>Bacteria and Archaea are prokaryotic; plants, animals, fungi, and all other forms of life are eukaryotic</a:t>
            </a:r>
          </a:p>
        </p:txBody>
      </p:sp>
      <p:sp>
        <p:nvSpPr>
          <p:cNvPr id="25395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395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419227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Overview: Inquiring About the World of Life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3976688"/>
          </a:xfrm>
        </p:spPr>
        <p:txBody>
          <a:bodyPr/>
          <a:lstStyle/>
          <a:p>
            <a:pPr>
              <a:lnSpc>
                <a:spcPct val="96000"/>
              </a:lnSpc>
            </a:pPr>
            <a:r>
              <a:rPr lang="en-US" altLang="en-US" b="1"/>
              <a:t>Evolution </a:t>
            </a:r>
            <a:r>
              <a:rPr lang="en-US" altLang="en-US"/>
              <a:t>is the process of change that has transformed life on Earth</a:t>
            </a:r>
          </a:p>
          <a:p>
            <a:pPr>
              <a:spcBef>
                <a:spcPct val="10000"/>
              </a:spcBef>
            </a:pPr>
            <a:r>
              <a:rPr lang="en-US" altLang="en-US" b="1"/>
              <a:t>Biology </a:t>
            </a:r>
            <a:r>
              <a:rPr lang="en-US" altLang="en-US"/>
              <a:t>is the scientific study of life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altLang="en-US"/>
              <a:t>Biologists ask questions such as:</a:t>
            </a:r>
            <a:endParaRPr lang="en-US" altLang="en-US" sz="2800">
              <a:latin typeface="Times" pitchFamily="18" charset="0"/>
            </a:endParaRPr>
          </a:p>
          <a:p>
            <a:pPr lvl="1">
              <a:lnSpc>
                <a:spcPct val="96000"/>
              </a:lnSpc>
              <a:spcBef>
                <a:spcPts val="600"/>
              </a:spcBef>
            </a:pPr>
            <a:r>
              <a:rPr lang="en-US" altLang="en-US"/>
              <a:t>How a single cell develops into an organism</a:t>
            </a:r>
          </a:p>
          <a:p>
            <a:pPr lvl="1">
              <a:lnSpc>
                <a:spcPct val="96000"/>
              </a:lnSpc>
              <a:spcBef>
                <a:spcPts val="600"/>
              </a:spcBef>
            </a:pPr>
            <a:r>
              <a:rPr lang="en-US" altLang="en-US"/>
              <a:t>How the human mind works </a:t>
            </a:r>
          </a:p>
          <a:p>
            <a:pPr lvl="1">
              <a:lnSpc>
                <a:spcPct val="96000"/>
              </a:lnSpc>
              <a:spcBef>
                <a:spcPts val="600"/>
              </a:spcBef>
            </a:pPr>
            <a:r>
              <a:rPr lang="en-US" altLang="en-US"/>
              <a:t>How living things interact in communities</a:t>
            </a:r>
          </a:p>
        </p:txBody>
      </p:sp>
      <p:sp>
        <p:nvSpPr>
          <p:cNvPr id="21197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197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157406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6" name="Picture 6" descr="01_08EukProkCell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6513"/>
            <a:ext cx="7050088" cy="64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7129463" y="6105525"/>
            <a:ext cx="660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</a:rPr>
              <a:t>1 µm</a:t>
            </a:r>
            <a:endParaRPr lang="en-US" altLang="en-US" sz="19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7119938" y="6029325"/>
            <a:ext cx="568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209" name="Line 9"/>
          <p:cNvSpPr>
            <a:spLocks noChangeShapeType="1"/>
          </p:cNvSpPr>
          <p:nvPr/>
        </p:nvSpPr>
        <p:spPr bwMode="auto">
          <a:xfrm>
            <a:off x="7119938" y="5965825"/>
            <a:ext cx="0" cy="125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210" name="Line 10"/>
          <p:cNvSpPr>
            <a:spLocks noChangeShapeType="1"/>
          </p:cNvSpPr>
          <p:nvPr/>
        </p:nvSpPr>
        <p:spPr bwMode="auto">
          <a:xfrm>
            <a:off x="7688263" y="5965825"/>
            <a:ext cx="0" cy="125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1371600" y="5821363"/>
            <a:ext cx="12700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Organelles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1068388" y="6115050"/>
            <a:ext cx="26733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Nucleus (contains DNA)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1355725" y="1636713"/>
            <a:ext cx="126841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Cytoplasm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7214" name="Text Box 14"/>
          <p:cNvSpPr txBox="1">
            <a:spLocks noChangeArrowheads="1"/>
          </p:cNvSpPr>
          <p:nvPr/>
        </p:nvSpPr>
        <p:spPr bwMode="auto">
          <a:xfrm>
            <a:off x="1416050" y="1233488"/>
            <a:ext cx="126841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Membrane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5151438" y="519113"/>
            <a:ext cx="13811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DNA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(no nucleus)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5707063" y="1069975"/>
            <a:ext cx="1270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Membrane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1398588" y="411163"/>
            <a:ext cx="21336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Eukaryotic cell</a:t>
            </a:r>
            <a:endParaRPr lang="en-US" altLang="en-US" sz="24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5864225" y="68263"/>
            <a:ext cx="2365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Prokaryotic cell</a:t>
            </a:r>
            <a:endParaRPr lang="en-US" altLang="en-US" sz="24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7219" name="Line 19"/>
          <p:cNvSpPr>
            <a:spLocks noChangeShapeType="1"/>
          </p:cNvSpPr>
          <p:nvPr/>
        </p:nvSpPr>
        <p:spPr bwMode="auto">
          <a:xfrm>
            <a:off x="2584450" y="1350963"/>
            <a:ext cx="652463" cy="274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220" name="Line 20"/>
          <p:cNvSpPr>
            <a:spLocks noChangeShapeType="1"/>
          </p:cNvSpPr>
          <p:nvPr/>
        </p:nvSpPr>
        <p:spPr bwMode="auto">
          <a:xfrm>
            <a:off x="2541588" y="1744663"/>
            <a:ext cx="539750" cy="193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221" name="Line 21"/>
          <p:cNvSpPr>
            <a:spLocks noChangeShapeType="1"/>
          </p:cNvSpPr>
          <p:nvPr/>
        </p:nvSpPr>
        <p:spPr bwMode="auto">
          <a:xfrm>
            <a:off x="6529388" y="855663"/>
            <a:ext cx="5159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222" name="Line 22"/>
          <p:cNvSpPr>
            <a:spLocks noChangeShapeType="1"/>
          </p:cNvSpPr>
          <p:nvPr/>
        </p:nvSpPr>
        <p:spPr bwMode="auto">
          <a:xfrm>
            <a:off x="6870700" y="1181100"/>
            <a:ext cx="136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223" name="Line 23"/>
          <p:cNvSpPr>
            <a:spLocks noChangeShapeType="1"/>
          </p:cNvSpPr>
          <p:nvPr/>
        </p:nvSpPr>
        <p:spPr bwMode="auto">
          <a:xfrm flipV="1">
            <a:off x="2573338" y="5492750"/>
            <a:ext cx="776287" cy="43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224" name="Line 24"/>
          <p:cNvSpPr>
            <a:spLocks noChangeShapeType="1"/>
          </p:cNvSpPr>
          <p:nvPr/>
        </p:nvSpPr>
        <p:spPr bwMode="auto">
          <a:xfrm flipV="1">
            <a:off x="2566988" y="5562600"/>
            <a:ext cx="1241425" cy="36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225" name="Line 25"/>
          <p:cNvSpPr>
            <a:spLocks noChangeShapeType="1"/>
          </p:cNvSpPr>
          <p:nvPr/>
        </p:nvSpPr>
        <p:spPr bwMode="auto">
          <a:xfrm flipV="1">
            <a:off x="3681413" y="4937125"/>
            <a:ext cx="1003300" cy="127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7228" name="Rectangle 28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0">
                <a:solidFill>
                  <a:srgbClr val="000000"/>
                </a:solidFill>
              </a:rPr>
              <a:t>Fig. 1-8</a:t>
            </a:r>
            <a:endParaRPr lang="en-US" alt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0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914400"/>
          </a:xfrm>
        </p:spPr>
        <p:txBody>
          <a:bodyPr/>
          <a:lstStyle/>
          <a:p>
            <a:pPr marL="0" indent="0"/>
            <a:r>
              <a:rPr lang="en-US" altLang="en-US" i="1"/>
              <a:t>Theme</a:t>
            </a:r>
            <a:r>
              <a:rPr lang="en-US" altLang="en-US"/>
              <a:t>: The continuity of life is based on heritable information in the form of DNA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3524250"/>
          </a:xfrm>
        </p:spPr>
        <p:txBody>
          <a:bodyPr/>
          <a:lstStyle/>
          <a:p>
            <a:r>
              <a:rPr lang="en-US" altLang="en-US"/>
              <a:t>Chromosomes contain most of a cell’s genetic material in the form of </a:t>
            </a:r>
            <a:r>
              <a:rPr lang="en-US" altLang="en-US" b="1"/>
              <a:t>DNA </a:t>
            </a:r>
            <a:r>
              <a:rPr lang="en-US" altLang="en-US"/>
              <a:t>(deoxyribonucleic acid)</a:t>
            </a:r>
          </a:p>
          <a:p>
            <a:r>
              <a:rPr lang="en-US" altLang="en-US"/>
              <a:t>DNA is the substance of genes</a:t>
            </a:r>
          </a:p>
          <a:p>
            <a:r>
              <a:rPr lang="en-US" altLang="en-US" b="1"/>
              <a:t>Genes </a:t>
            </a:r>
            <a:r>
              <a:rPr lang="en-US" altLang="en-US"/>
              <a:t>are the units of inheritance that transmit information from parents to offspring</a:t>
            </a:r>
          </a:p>
        </p:txBody>
      </p:sp>
      <p:sp>
        <p:nvSpPr>
          <p:cNvPr id="22426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426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960399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DNA Structure and Function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3067050"/>
          </a:xfrm>
        </p:spPr>
        <p:txBody>
          <a:bodyPr/>
          <a:lstStyle/>
          <a:p>
            <a:r>
              <a:rPr lang="en-US" altLang="en-US"/>
              <a:t>Each chromosome has one long DNA molecule with hundreds or thousands of genes</a:t>
            </a:r>
          </a:p>
          <a:p>
            <a:r>
              <a:rPr lang="en-US" altLang="en-US"/>
              <a:t>DNA is inherited by offspring from their parents</a:t>
            </a:r>
          </a:p>
          <a:p>
            <a:r>
              <a:rPr lang="en-US" altLang="en-US"/>
              <a:t>DNA controls the development and maintenance of organisms</a:t>
            </a:r>
          </a:p>
        </p:txBody>
      </p:sp>
      <p:sp>
        <p:nvSpPr>
          <p:cNvPr id="22528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528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714412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30" name="Picture 6" descr="01_09DNADirectsDev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752600"/>
            <a:ext cx="854233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31" name="Text Box 7"/>
          <p:cNvSpPr txBox="1">
            <a:spLocks noChangeArrowheads="1"/>
          </p:cNvSpPr>
          <p:nvPr/>
        </p:nvSpPr>
        <p:spPr bwMode="auto">
          <a:xfrm>
            <a:off x="330200" y="2489200"/>
            <a:ext cx="1106488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Nuclei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containing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DNA</a:t>
            </a:r>
            <a:endParaRPr lang="en-US" altLang="en-US" sz="1600" b="1" i="1">
              <a:solidFill>
                <a:srgbClr val="000000"/>
              </a:solidFill>
            </a:endParaRP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H="1">
            <a:off x="1389063" y="2455863"/>
            <a:ext cx="7366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8233" name="Line 9"/>
          <p:cNvSpPr>
            <a:spLocks noChangeShapeType="1"/>
          </p:cNvSpPr>
          <p:nvPr/>
        </p:nvSpPr>
        <p:spPr bwMode="auto">
          <a:xfrm>
            <a:off x="1390650" y="2787650"/>
            <a:ext cx="630238" cy="646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8234" name="Text Box 10"/>
          <p:cNvSpPr txBox="1">
            <a:spLocks noChangeArrowheads="1"/>
          </p:cNvSpPr>
          <p:nvPr/>
        </p:nvSpPr>
        <p:spPr bwMode="auto">
          <a:xfrm>
            <a:off x="1897063" y="1955800"/>
            <a:ext cx="11588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Sperm cell</a:t>
            </a:r>
            <a:endParaRPr lang="en-US" altLang="en-US" sz="1600" b="1" i="1">
              <a:solidFill>
                <a:srgbClr val="000000"/>
              </a:solidFill>
            </a:endParaRPr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1404938" y="4144963"/>
            <a:ext cx="115887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Egg cell</a:t>
            </a:r>
            <a:endParaRPr lang="en-US" altLang="en-US" sz="1600" b="1" i="1">
              <a:solidFill>
                <a:srgbClr val="000000"/>
              </a:solidFill>
            </a:endParaRPr>
          </a:p>
        </p:txBody>
      </p:sp>
      <p:sp>
        <p:nvSpPr>
          <p:cNvPr id="308236" name="Text Box 12"/>
          <p:cNvSpPr txBox="1">
            <a:spLocks noChangeArrowheads="1"/>
          </p:cNvSpPr>
          <p:nvPr/>
        </p:nvSpPr>
        <p:spPr bwMode="auto">
          <a:xfrm>
            <a:off x="3062288" y="3749675"/>
            <a:ext cx="147478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Fertilized egg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with DNA from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both parents</a:t>
            </a:r>
            <a:endParaRPr lang="en-US" altLang="en-US" sz="1600" b="1" i="1">
              <a:solidFill>
                <a:srgbClr val="000000"/>
              </a:solidFill>
            </a:endParaRPr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4694238" y="3738563"/>
            <a:ext cx="245586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Embryo’s cells with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copies of inherited DNA</a:t>
            </a:r>
            <a:endParaRPr lang="en-US" altLang="en-US" sz="1600" b="1" i="1">
              <a:solidFill>
                <a:srgbClr val="000000"/>
              </a:solidFill>
            </a:endParaRPr>
          </a:p>
        </p:txBody>
      </p:sp>
      <p:sp>
        <p:nvSpPr>
          <p:cNvPr id="308238" name="Text Box 14"/>
          <p:cNvSpPr txBox="1">
            <a:spLocks noChangeArrowheads="1"/>
          </p:cNvSpPr>
          <p:nvPr/>
        </p:nvSpPr>
        <p:spPr bwMode="auto">
          <a:xfrm>
            <a:off x="6881813" y="4251325"/>
            <a:ext cx="2017712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Offspring with traits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inherited from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both parents</a:t>
            </a:r>
            <a:endParaRPr lang="en-US" altLang="en-US" sz="1600" b="1" i="1">
              <a:solidFill>
                <a:srgbClr val="000000"/>
              </a:solidFill>
            </a:endParaRPr>
          </a:p>
        </p:txBody>
      </p:sp>
      <p:sp>
        <p:nvSpPr>
          <p:cNvPr id="308239" name="Rectangle 1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0">
                <a:solidFill>
                  <a:srgbClr val="000000"/>
                </a:solidFill>
              </a:rPr>
              <a:t>Fig. 1-9</a:t>
            </a:r>
            <a:endParaRPr lang="en-US" alt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00150"/>
            <a:ext cx="8534400" cy="3067050"/>
          </a:xfrm>
        </p:spPr>
        <p:txBody>
          <a:bodyPr/>
          <a:lstStyle/>
          <a:p>
            <a:r>
              <a:rPr lang="en-US" altLang="en-US"/>
              <a:t>Each DNA molecule is made up of two long chains arranged in a double helix</a:t>
            </a:r>
          </a:p>
          <a:p>
            <a:r>
              <a:rPr lang="en-US" altLang="en-US"/>
              <a:t>Each link of a chain is one of four kinds of chemical building blocks called nucleotides</a:t>
            </a:r>
          </a:p>
          <a:p>
            <a:endParaRPr lang="en-US" altLang="en-US"/>
          </a:p>
        </p:txBody>
      </p:sp>
      <p:sp>
        <p:nvSpPr>
          <p:cNvPr id="96287" name="Line 31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6288" name="Line 32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6289" name="Text Box 33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3442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3067050"/>
          </a:xfrm>
        </p:spPr>
        <p:txBody>
          <a:bodyPr/>
          <a:lstStyle/>
          <a:p>
            <a:r>
              <a:rPr lang="en-US" altLang="en-US"/>
              <a:t>Genes control protein production indirectly</a:t>
            </a:r>
          </a:p>
          <a:p>
            <a:r>
              <a:rPr lang="en-US" altLang="en-US"/>
              <a:t>DNA is transcribed into RNA then translated into a protein</a:t>
            </a:r>
          </a:p>
          <a:p>
            <a:r>
              <a:rPr lang="en-US" altLang="en-US"/>
              <a:t>An organism’s </a:t>
            </a:r>
            <a:r>
              <a:rPr lang="en-US" altLang="en-US" b="1"/>
              <a:t>genome </a:t>
            </a:r>
            <a:r>
              <a:rPr lang="en-US" altLang="en-US"/>
              <a:t>is its entire set of genetic instructions</a:t>
            </a:r>
          </a:p>
        </p:txBody>
      </p:sp>
      <p:sp>
        <p:nvSpPr>
          <p:cNvPr id="28262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262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456593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Systems Biology at the Levels of Cells and Molecules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524250"/>
          </a:xfrm>
        </p:spPr>
        <p:txBody>
          <a:bodyPr/>
          <a:lstStyle/>
          <a:p>
            <a:r>
              <a:rPr lang="en-US" altLang="en-US"/>
              <a:t>The human genome and those of many other organisms have been sequenced using DNA-sequencing machines</a:t>
            </a:r>
          </a:p>
          <a:p>
            <a:r>
              <a:rPr lang="en-US" altLang="en-US"/>
              <a:t>Knowledge of a cell’s genes and proteins can be integrated using a systems approach</a:t>
            </a:r>
          </a:p>
          <a:p>
            <a:endParaRPr lang="en-US" altLang="en-US"/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124702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309" name="Picture 13" descr="01_12SysMapInteract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136525"/>
            <a:ext cx="6445250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310" name="Rectangle 1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0">
                <a:solidFill>
                  <a:srgbClr val="000000"/>
                </a:solidFill>
              </a:rPr>
              <a:t>Fig. 1-12</a:t>
            </a:r>
            <a:endParaRPr lang="en-US" altLang="en-US" sz="1500">
              <a:solidFill>
                <a:srgbClr val="FFFFFF"/>
              </a:solidFill>
            </a:endParaRPr>
          </a:p>
        </p:txBody>
      </p:sp>
      <p:sp>
        <p:nvSpPr>
          <p:cNvPr id="311311" name="Text Box 15"/>
          <p:cNvSpPr txBox="1">
            <a:spLocks noChangeArrowheads="1"/>
          </p:cNvSpPr>
          <p:nvPr/>
        </p:nvSpPr>
        <p:spPr bwMode="auto">
          <a:xfrm>
            <a:off x="1382713" y="139700"/>
            <a:ext cx="197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Outer membrane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and cell surface</a:t>
            </a:r>
            <a:endParaRPr lang="en-US" altLang="en-US" sz="3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11312" name="Text Box 16"/>
          <p:cNvSpPr txBox="1">
            <a:spLocks noChangeArrowheads="1"/>
          </p:cNvSpPr>
          <p:nvPr/>
        </p:nvSpPr>
        <p:spPr bwMode="auto">
          <a:xfrm>
            <a:off x="6199188" y="593725"/>
            <a:ext cx="1270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Cytoplasm</a:t>
            </a:r>
            <a:endParaRPr lang="en-US" altLang="en-US" sz="3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11313" name="Text Box 17"/>
          <p:cNvSpPr txBox="1">
            <a:spLocks noChangeArrowheads="1"/>
          </p:cNvSpPr>
          <p:nvPr/>
        </p:nvSpPr>
        <p:spPr bwMode="auto">
          <a:xfrm>
            <a:off x="6880225" y="1085850"/>
            <a:ext cx="981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Nucleus</a:t>
            </a:r>
            <a:endParaRPr lang="en-US" altLang="en-US" sz="3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11314" name="Line 18"/>
          <p:cNvSpPr>
            <a:spLocks noChangeShapeType="1"/>
          </p:cNvSpPr>
          <p:nvPr/>
        </p:nvSpPr>
        <p:spPr bwMode="auto">
          <a:xfrm>
            <a:off x="3263900" y="309563"/>
            <a:ext cx="4445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1315" name="Line 19"/>
          <p:cNvSpPr>
            <a:spLocks noChangeShapeType="1"/>
          </p:cNvSpPr>
          <p:nvPr/>
        </p:nvSpPr>
        <p:spPr bwMode="auto">
          <a:xfrm flipH="1">
            <a:off x="5732463" y="836613"/>
            <a:ext cx="466725" cy="619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1316" name="Line 20"/>
          <p:cNvSpPr>
            <a:spLocks noChangeShapeType="1"/>
          </p:cNvSpPr>
          <p:nvPr/>
        </p:nvSpPr>
        <p:spPr bwMode="auto">
          <a:xfrm flipH="1">
            <a:off x="5622925" y="1260475"/>
            <a:ext cx="1216025" cy="1325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8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494213"/>
          </a:xfrm>
        </p:spPr>
        <p:txBody>
          <a:bodyPr/>
          <a:lstStyle/>
          <a:p>
            <a:r>
              <a:rPr lang="en-US" altLang="en-US"/>
              <a:t>Advances in systems biology at the cellular and molecular level depend on</a:t>
            </a:r>
          </a:p>
          <a:p>
            <a:pPr lvl="1"/>
            <a:r>
              <a:rPr lang="en-US" altLang="en-US"/>
              <a:t>“High-throughput” technology, which yields enormous amounts of data</a:t>
            </a:r>
          </a:p>
          <a:p>
            <a:pPr lvl="1"/>
            <a:r>
              <a:rPr lang="en-US" altLang="en-US" b="1"/>
              <a:t>Bioinformatics, </a:t>
            </a:r>
            <a:r>
              <a:rPr lang="en-US" altLang="en-US"/>
              <a:t>which is the use of computational tools to process a large volume of data</a:t>
            </a:r>
          </a:p>
          <a:p>
            <a:pPr lvl="1"/>
            <a:r>
              <a:rPr lang="en-US" altLang="en-US"/>
              <a:t>Interdisciplinary research teams</a:t>
            </a:r>
          </a:p>
        </p:txBody>
      </p:sp>
      <p:sp>
        <p:nvSpPr>
          <p:cNvPr id="28570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570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570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838434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76200"/>
            <a:ext cx="8534400" cy="914400"/>
          </a:xfrm>
        </p:spPr>
        <p:txBody>
          <a:bodyPr/>
          <a:lstStyle/>
          <a:p>
            <a:pPr marL="0" indent="0"/>
            <a:r>
              <a:rPr lang="en-US" altLang="en-US" i="1"/>
              <a:t>Theme</a:t>
            </a:r>
            <a:r>
              <a:rPr lang="en-US" altLang="en-US"/>
              <a:t>: Feedback mechanisms regulate biological systems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534400" cy="4895850"/>
          </a:xfrm>
        </p:spPr>
        <p:txBody>
          <a:bodyPr/>
          <a:lstStyle/>
          <a:p>
            <a:r>
              <a:rPr lang="en-US" altLang="en-US"/>
              <a:t>Feedback mechanisms allow biological processes to self-regulate</a:t>
            </a:r>
          </a:p>
          <a:p>
            <a:r>
              <a:rPr lang="en-US" altLang="en-US" b="1"/>
              <a:t>Negative feedback</a:t>
            </a:r>
            <a:r>
              <a:rPr lang="en-US" altLang="en-US"/>
              <a:t> means that as more of a product accumulates, the process that creates it </a:t>
            </a:r>
            <a:r>
              <a:rPr lang="en-US" altLang="en-US" i="1"/>
              <a:t>slows </a:t>
            </a:r>
            <a:r>
              <a:rPr lang="en-US" altLang="en-US"/>
              <a:t>and </a:t>
            </a:r>
            <a:r>
              <a:rPr lang="en-US" altLang="en-US" i="1"/>
              <a:t>less </a:t>
            </a:r>
            <a:r>
              <a:rPr lang="en-US" altLang="en-US"/>
              <a:t>of the product is produced</a:t>
            </a:r>
          </a:p>
          <a:p>
            <a:r>
              <a:rPr lang="en-US" altLang="en-US" b="1"/>
              <a:t>Positive feedback</a:t>
            </a:r>
            <a:r>
              <a:rPr lang="en-US" altLang="en-US"/>
              <a:t> means that as more of a product accumulates, the process that creates it </a:t>
            </a:r>
            <a:r>
              <a:rPr lang="en-US" altLang="en-US" i="1"/>
              <a:t>speeds up </a:t>
            </a:r>
            <a:r>
              <a:rPr lang="en-US" altLang="en-US"/>
              <a:t>and </a:t>
            </a:r>
            <a:r>
              <a:rPr lang="en-US" altLang="en-US" i="1"/>
              <a:t>more </a:t>
            </a:r>
            <a:r>
              <a:rPr lang="en-US" altLang="en-US"/>
              <a:t>of the product is produced</a:t>
            </a:r>
            <a:endParaRPr lang="en-US" altLang="en-US" sz="2800"/>
          </a:p>
        </p:txBody>
      </p:sp>
      <p:sp>
        <p:nvSpPr>
          <p:cNvPr id="22733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0" y="6019800"/>
            <a:ext cx="2819400" cy="3810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Animation: Negative Feedback</a:t>
            </a:r>
          </a:p>
        </p:txBody>
      </p:sp>
      <p:sp>
        <p:nvSpPr>
          <p:cNvPr id="22733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1200" y="6019800"/>
            <a:ext cx="2743200" cy="3810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Animation: Positive Feedback </a:t>
            </a:r>
          </a:p>
        </p:txBody>
      </p:sp>
      <p:pic>
        <p:nvPicPr>
          <p:cNvPr id="227334" name="Picture 6" descr="playbutt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43600"/>
            <a:ext cx="8890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35" name="Picture 7" descr="playbutton">
            <a:hlinkClick r:id="rId5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5956300"/>
            <a:ext cx="8890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6" name="Line 8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7337" name="Line 9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7338" name="Text Box 10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3318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3800"/>
            <a:ext cx="8534400" cy="1397000"/>
          </a:xfrm>
        </p:spPr>
        <p:txBody>
          <a:bodyPr/>
          <a:lstStyle/>
          <a:p>
            <a:r>
              <a:rPr lang="en-US" altLang="en-US"/>
              <a:t>Life defies a simple, one-sentence definition</a:t>
            </a:r>
          </a:p>
          <a:p>
            <a:r>
              <a:rPr lang="en-US" altLang="en-US"/>
              <a:t>Life is recognized by what living things do</a:t>
            </a:r>
          </a:p>
        </p:txBody>
      </p:sp>
      <p:sp>
        <p:nvSpPr>
          <p:cNvPr id="829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5943600"/>
            <a:ext cx="2819400" cy="3810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Video: Seahorse Camouflage</a:t>
            </a:r>
          </a:p>
        </p:txBody>
      </p:sp>
      <p:pic>
        <p:nvPicPr>
          <p:cNvPr id="82960" name="Picture 16" descr="playbutt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5845175"/>
            <a:ext cx="977900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62" name="Line 18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2963" name="Line 19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2095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445" name="Picture 13" descr="01_13-FeedbackMechanism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136525"/>
            <a:ext cx="4097337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0446" name="Oval 14"/>
          <p:cNvSpPr>
            <a:spLocks noChangeArrowheads="1"/>
          </p:cNvSpPr>
          <p:nvPr/>
        </p:nvSpPr>
        <p:spPr bwMode="auto">
          <a:xfrm>
            <a:off x="4773613" y="4600575"/>
            <a:ext cx="152400" cy="149225"/>
          </a:xfrm>
          <a:prstGeom prst="ellipse">
            <a:avLst/>
          </a:prstGeom>
          <a:solidFill>
            <a:srgbClr val="01A6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0447" name="Oval 15"/>
          <p:cNvSpPr>
            <a:spLocks noChangeArrowheads="1"/>
          </p:cNvSpPr>
          <p:nvPr/>
        </p:nvSpPr>
        <p:spPr bwMode="auto">
          <a:xfrm>
            <a:off x="4778375" y="517525"/>
            <a:ext cx="147638" cy="147638"/>
          </a:xfrm>
          <a:prstGeom prst="ellipse">
            <a:avLst/>
          </a:prstGeom>
          <a:solidFill>
            <a:srgbClr val="EF1A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0448" name="Rectangle 16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0">
                <a:solidFill>
                  <a:srgbClr val="000000"/>
                </a:solidFill>
              </a:rPr>
              <a:t>Fig. 1-13</a:t>
            </a:r>
            <a:endParaRPr lang="en-US" altLang="en-US" sz="1500">
              <a:solidFill>
                <a:srgbClr val="FFFFFF"/>
              </a:solidFill>
            </a:endParaRPr>
          </a:p>
        </p:txBody>
      </p:sp>
      <p:sp>
        <p:nvSpPr>
          <p:cNvPr id="530449" name="Text Box 17"/>
          <p:cNvSpPr txBox="1">
            <a:spLocks noChangeArrowheads="1"/>
          </p:cNvSpPr>
          <p:nvPr/>
        </p:nvSpPr>
        <p:spPr bwMode="auto">
          <a:xfrm>
            <a:off x="4203700" y="376238"/>
            <a:ext cx="563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Negative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feedback</a:t>
            </a:r>
            <a:endParaRPr lang="en-US" altLang="en-US" sz="1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30450" name="Text Box 18"/>
          <p:cNvSpPr txBox="1">
            <a:spLocks noChangeArrowheads="1"/>
          </p:cNvSpPr>
          <p:nvPr/>
        </p:nvSpPr>
        <p:spPr bwMode="auto">
          <a:xfrm>
            <a:off x="4821238" y="501650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FFFFFF"/>
                </a:solidFill>
                <a:latin typeface="Times" pitchFamily="18" charset="0"/>
                <a:sym typeface="Symbol" pitchFamily="18" charset="2"/>
              </a:rPr>
              <a:t></a:t>
            </a:r>
            <a:endParaRPr lang="en-US" altLang="en-US" sz="1000" b="1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530451" name="Text Box 19"/>
          <p:cNvSpPr txBox="1">
            <a:spLocks noChangeArrowheads="1"/>
          </p:cNvSpPr>
          <p:nvPr/>
        </p:nvSpPr>
        <p:spPr bwMode="auto">
          <a:xfrm>
            <a:off x="2570163" y="1617663"/>
            <a:ext cx="828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Excess 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i="1">
                <a:solidFill>
                  <a:srgbClr val="000000"/>
                </a:solidFill>
              </a:rPr>
              <a:t>blocks</a:t>
            </a:r>
            <a:r>
              <a:rPr lang="en-US" altLang="en-US" sz="1000" b="1">
                <a:solidFill>
                  <a:srgbClr val="000000"/>
                </a:solidFill>
              </a:rPr>
              <a:t> a step</a:t>
            </a:r>
            <a:endParaRPr lang="en-US" altLang="en-US" sz="1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30452" name="Text Box 20"/>
          <p:cNvSpPr txBox="1">
            <a:spLocks noChangeArrowheads="1"/>
          </p:cNvSpPr>
          <p:nvPr/>
        </p:nvSpPr>
        <p:spPr bwMode="auto">
          <a:xfrm>
            <a:off x="3906838" y="1493838"/>
            <a:ext cx="936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D</a:t>
            </a:r>
            <a:endParaRPr lang="en-US" altLang="en-US" sz="1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30453" name="Text Box 21"/>
          <p:cNvSpPr txBox="1">
            <a:spLocks noChangeArrowheads="1"/>
          </p:cNvSpPr>
          <p:nvPr/>
        </p:nvSpPr>
        <p:spPr bwMode="auto">
          <a:xfrm>
            <a:off x="3538538" y="1831975"/>
            <a:ext cx="936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D</a:t>
            </a:r>
            <a:endParaRPr lang="en-US" altLang="en-US" sz="1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30454" name="Text Box 22"/>
          <p:cNvSpPr txBox="1">
            <a:spLocks noChangeArrowheads="1"/>
          </p:cNvSpPr>
          <p:nvPr/>
        </p:nvSpPr>
        <p:spPr bwMode="auto">
          <a:xfrm>
            <a:off x="4060825" y="1870075"/>
            <a:ext cx="936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D</a:t>
            </a:r>
            <a:endParaRPr lang="en-US" altLang="en-US" sz="1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30455" name="Text Box 23"/>
          <p:cNvSpPr txBox="1">
            <a:spLocks noChangeArrowheads="1"/>
          </p:cNvSpPr>
          <p:nvPr/>
        </p:nvSpPr>
        <p:spPr bwMode="auto">
          <a:xfrm>
            <a:off x="5591175" y="279400"/>
            <a:ext cx="936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A</a:t>
            </a:r>
            <a:endParaRPr lang="en-US" altLang="en-US" sz="1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30456" name="Text Box 24"/>
          <p:cNvSpPr txBox="1">
            <a:spLocks noChangeArrowheads="1"/>
          </p:cNvSpPr>
          <p:nvPr/>
        </p:nvSpPr>
        <p:spPr bwMode="auto">
          <a:xfrm>
            <a:off x="5595938" y="1098550"/>
            <a:ext cx="936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B</a:t>
            </a:r>
            <a:endParaRPr lang="en-US" altLang="en-US" sz="1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30457" name="Text Box 25"/>
          <p:cNvSpPr txBox="1">
            <a:spLocks noChangeArrowheads="1"/>
          </p:cNvSpPr>
          <p:nvPr/>
        </p:nvSpPr>
        <p:spPr bwMode="auto">
          <a:xfrm>
            <a:off x="5591175" y="1931988"/>
            <a:ext cx="936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C</a:t>
            </a:r>
            <a:endParaRPr lang="en-US" altLang="en-US" sz="1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30458" name="Text Box 26"/>
          <p:cNvSpPr txBox="1">
            <a:spLocks noChangeArrowheads="1"/>
          </p:cNvSpPr>
          <p:nvPr/>
        </p:nvSpPr>
        <p:spPr bwMode="auto">
          <a:xfrm>
            <a:off x="5892800" y="673100"/>
            <a:ext cx="6064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Enzyme 1</a:t>
            </a:r>
            <a:endParaRPr lang="en-US" altLang="en-US" sz="1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30459" name="Text Box 27"/>
          <p:cNvSpPr txBox="1">
            <a:spLocks noChangeArrowheads="1"/>
          </p:cNvSpPr>
          <p:nvPr/>
        </p:nvSpPr>
        <p:spPr bwMode="auto">
          <a:xfrm>
            <a:off x="5899150" y="1498600"/>
            <a:ext cx="6064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Enzyme 2</a:t>
            </a:r>
            <a:endParaRPr lang="en-US" altLang="en-US" sz="1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30460" name="Text Box 28"/>
          <p:cNvSpPr txBox="1">
            <a:spLocks noChangeArrowheads="1"/>
          </p:cNvSpPr>
          <p:nvPr/>
        </p:nvSpPr>
        <p:spPr bwMode="auto">
          <a:xfrm>
            <a:off x="5894388" y="2320925"/>
            <a:ext cx="6064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Enzyme 3</a:t>
            </a:r>
            <a:endParaRPr lang="en-US" altLang="en-US" sz="1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30461" name="Text Box 29"/>
          <p:cNvSpPr txBox="1">
            <a:spLocks noChangeArrowheads="1"/>
          </p:cNvSpPr>
          <p:nvPr/>
        </p:nvSpPr>
        <p:spPr bwMode="auto">
          <a:xfrm>
            <a:off x="5592763" y="2755900"/>
            <a:ext cx="936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D</a:t>
            </a:r>
            <a:endParaRPr lang="en-US" altLang="en-US" sz="1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30462" name="Text Box 30"/>
          <p:cNvSpPr txBox="1">
            <a:spLocks noChangeArrowheads="1"/>
          </p:cNvSpPr>
          <p:nvPr/>
        </p:nvSpPr>
        <p:spPr bwMode="auto">
          <a:xfrm>
            <a:off x="2630488" y="3121025"/>
            <a:ext cx="1484312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(a) Negative feedback</a:t>
            </a:r>
            <a:endParaRPr lang="en-US" altLang="en-US" sz="1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30463" name="Text Box 31"/>
          <p:cNvSpPr txBox="1">
            <a:spLocks noChangeArrowheads="1"/>
          </p:cNvSpPr>
          <p:nvPr/>
        </p:nvSpPr>
        <p:spPr bwMode="auto">
          <a:xfrm>
            <a:off x="5583238" y="3541713"/>
            <a:ext cx="123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W</a:t>
            </a:r>
            <a:endParaRPr lang="en-US" altLang="en-US" sz="1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30464" name="Text Box 32"/>
          <p:cNvSpPr txBox="1">
            <a:spLocks noChangeArrowheads="1"/>
          </p:cNvSpPr>
          <p:nvPr/>
        </p:nvSpPr>
        <p:spPr bwMode="auto">
          <a:xfrm>
            <a:off x="5895975" y="3933825"/>
            <a:ext cx="6064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Enzyme 4</a:t>
            </a:r>
            <a:endParaRPr lang="en-US" altLang="en-US" sz="1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30465" name="Text Box 33"/>
          <p:cNvSpPr txBox="1">
            <a:spLocks noChangeArrowheads="1"/>
          </p:cNvSpPr>
          <p:nvPr/>
        </p:nvSpPr>
        <p:spPr bwMode="auto">
          <a:xfrm>
            <a:off x="5597525" y="4364038"/>
            <a:ext cx="123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X</a:t>
            </a:r>
            <a:endParaRPr lang="en-US" altLang="en-US" sz="1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30466" name="Text Box 34"/>
          <p:cNvSpPr txBox="1">
            <a:spLocks noChangeArrowheads="1"/>
          </p:cNvSpPr>
          <p:nvPr/>
        </p:nvSpPr>
        <p:spPr bwMode="auto">
          <a:xfrm>
            <a:off x="4208463" y="4470400"/>
            <a:ext cx="557212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Positive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feedback</a:t>
            </a:r>
            <a:endParaRPr lang="en-US" altLang="en-US" sz="1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30467" name="Text Box 35"/>
          <p:cNvSpPr txBox="1">
            <a:spLocks noChangeArrowheads="1"/>
          </p:cNvSpPr>
          <p:nvPr/>
        </p:nvSpPr>
        <p:spPr bwMode="auto">
          <a:xfrm>
            <a:off x="5892800" y="4759325"/>
            <a:ext cx="6064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Enzyme 5</a:t>
            </a:r>
            <a:endParaRPr lang="en-US" altLang="en-US" sz="1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30468" name="Text Box 36"/>
          <p:cNvSpPr txBox="1">
            <a:spLocks noChangeArrowheads="1"/>
          </p:cNvSpPr>
          <p:nvPr/>
        </p:nvSpPr>
        <p:spPr bwMode="auto">
          <a:xfrm>
            <a:off x="5597525" y="5197475"/>
            <a:ext cx="123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Y</a:t>
            </a:r>
            <a:endParaRPr lang="en-US" altLang="en-US" sz="1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30469" name="Text Box 37"/>
          <p:cNvSpPr txBox="1">
            <a:spLocks noChangeArrowheads="1"/>
          </p:cNvSpPr>
          <p:nvPr/>
        </p:nvSpPr>
        <p:spPr bwMode="auto">
          <a:xfrm>
            <a:off x="4810125" y="4605338"/>
            <a:ext cx="857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FFFFFF"/>
                </a:solidFill>
              </a:rPr>
              <a:t>+</a:t>
            </a:r>
            <a:endParaRPr lang="en-US" altLang="en-US" sz="1000" b="1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530470" name="Text Box 38"/>
          <p:cNvSpPr txBox="1">
            <a:spLocks noChangeArrowheads="1"/>
          </p:cNvSpPr>
          <p:nvPr/>
        </p:nvSpPr>
        <p:spPr bwMode="auto">
          <a:xfrm>
            <a:off x="5899150" y="5597525"/>
            <a:ext cx="6064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Enzyme 6</a:t>
            </a:r>
            <a:endParaRPr lang="en-US" altLang="en-US" sz="1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30471" name="Text Box 39"/>
          <p:cNvSpPr txBox="1">
            <a:spLocks noChangeArrowheads="1"/>
          </p:cNvSpPr>
          <p:nvPr/>
        </p:nvSpPr>
        <p:spPr bwMode="auto">
          <a:xfrm>
            <a:off x="2563813" y="5181600"/>
            <a:ext cx="773112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Excess Z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i="1">
                <a:solidFill>
                  <a:srgbClr val="000000"/>
                </a:solidFill>
              </a:rPr>
              <a:t>stimulates</a:t>
            </a:r>
            <a:r>
              <a:rPr lang="en-US" altLang="en-US" sz="1000" b="1">
                <a:solidFill>
                  <a:srgbClr val="000000"/>
                </a:solidFill>
              </a:rPr>
              <a:t> 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step</a:t>
            </a:r>
            <a:endParaRPr lang="en-US" altLang="en-US" sz="1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30472" name="Text Box 40"/>
          <p:cNvSpPr txBox="1">
            <a:spLocks noChangeArrowheads="1"/>
          </p:cNvSpPr>
          <p:nvPr/>
        </p:nvSpPr>
        <p:spPr bwMode="auto">
          <a:xfrm>
            <a:off x="4060825" y="5191125"/>
            <a:ext cx="123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Z</a:t>
            </a:r>
            <a:endParaRPr lang="en-US" altLang="en-US" sz="1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30473" name="Text Box 41"/>
          <p:cNvSpPr txBox="1">
            <a:spLocks noChangeArrowheads="1"/>
          </p:cNvSpPr>
          <p:nvPr/>
        </p:nvSpPr>
        <p:spPr bwMode="auto">
          <a:xfrm>
            <a:off x="3546475" y="5381625"/>
            <a:ext cx="123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Z</a:t>
            </a:r>
            <a:endParaRPr lang="en-US" altLang="en-US" sz="1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30474" name="Text Box 42"/>
          <p:cNvSpPr txBox="1">
            <a:spLocks noChangeArrowheads="1"/>
          </p:cNvSpPr>
          <p:nvPr/>
        </p:nvSpPr>
        <p:spPr bwMode="auto">
          <a:xfrm>
            <a:off x="3775075" y="5591175"/>
            <a:ext cx="123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Z</a:t>
            </a:r>
            <a:endParaRPr lang="en-US" altLang="en-US" sz="1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30475" name="Text Box 43"/>
          <p:cNvSpPr txBox="1">
            <a:spLocks noChangeArrowheads="1"/>
          </p:cNvSpPr>
          <p:nvPr/>
        </p:nvSpPr>
        <p:spPr bwMode="auto">
          <a:xfrm>
            <a:off x="5597525" y="6022975"/>
            <a:ext cx="123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Z</a:t>
            </a:r>
            <a:endParaRPr lang="en-US" altLang="en-US" sz="1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30476" name="Text Box 44"/>
          <p:cNvSpPr txBox="1">
            <a:spLocks noChangeArrowheads="1"/>
          </p:cNvSpPr>
          <p:nvPr/>
        </p:nvSpPr>
        <p:spPr bwMode="auto">
          <a:xfrm>
            <a:off x="2624138" y="6386513"/>
            <a:ext cx="1484312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(b) Positive feedback</a:t>
            </a:r>
            <a:endParaRPr lang="en-US" altLang="en-US" sz="1000" b="1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76200"/>
            <a:ext cx="8534400" cy="914400"/>
          </a:xfrm>
        </p:spPr>
        <p:txBody>
          <a:bodyPr/>
          <a:lstStyle/>
          <a:p>
            <a:pPr marL="0" indent="0"/>
            <a:r>
              <a:rPr lang="en-US" altLang="en-US"/>
              <a:t>Concept 1.2: </a:t>
            </a:r>
            <a:r>
              <a:rPr lang="en-US" altLang="en-US" i="1"/>
              <a:t>The Core Theme</a:t>
            </a:r>
            <a:r>
              <a:rPr lang="en-US" altLang="en-US"/>
              <a:t>: Evolution accounts for the unity and diversity of life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3067050"/>
          </a:xfrm>
        </p:spPr>
        <p:txBody>
          <a:bodyPr/>
          <a:lstStyle/>
          <a:p>
            <a:r>
              <a:rPr lang="en-US" altLang="en-US"/>
              <a:t>“Nothing in biology makes sense except in the light of evolution”—Theodosius Dobzhansky</a:t>
            </a:r>
          </a:p>
          <a:p>
            <a:r>
              <a:rPr lang="en-US" altLang="en-US"/>
              <a:t>Evolution unifies biology at different scales of size throughout the history of life on Earth</a:t>
            </a:r>
          </a:p>
          <a:p>
            <a:endParaRPr lang="en-US" altLang="en-US"/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938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4811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/>
              <a:t>Organizing the Diversity of Life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3225800"/>
          </a:xfrm>
        </p:spPr>
        <p:txBody>
          <a:bodyPr/>
          <a:lstStyle/>
          <a:p>
            <a:r>
              <a:rPr lang="en-US" altLang="en-US"/>
              <a:t>Approximately 1.8 million species have been identified and named to date, and thousands more are identified each year</a:t>
            </a:r>
          </a:p>
          <a:p>
            <a:r>
              <a:rPr lang="en-US" altLang="en-US"/>
              <a:t>Estimates of the total number of species that actually exist range from 10 million to over 100 million</a:t>
            </a:r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76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Grouping Species: The Basic Idea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2768600"/>
          </a:xfrm>
        </p:spPr>
        <p:txBody>
          <a:bodyPr/>
          <a:lstStyle/>
          <a:p>
            <a:r>
              <a:rPr lang="en-US" altLang="en-US"/>
              <a:t>Taxonomy is the branch of biology that names and classifies species into groups of increasing breadth</a:t>
            </a:r>
          </a:p>
          <a:p>
            <a:r>
              <a:rPr lang="en-US" altLang="en-US"/>
              <a:t>Domains, followed by kingdoms, are the broadest units of classification</a:t>
            </a:r>
          </a:p>
        </p:txBody>
      </p:sp>
      <p:sp>
        <p:nvSpPr>
          <p:cNvPr id="23142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142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2533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67" name="Picture 23" descr="01_14ClassifyingLif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36525"/>
            <a:ext cx="8108950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368" name="Rectangle 2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0">
                <a:solidFill>
                  <a:srgbClr val="000000"/>
                </a:solidFill>
              </a:rPr>
              <a:t>Fig. 1-14</a:t>
            </a:r>
            <a:endParaRPr lang="en-US" altLang="en-US" sz="1500">
              <a:solidFill>
                <a:srgbClr val="FFFFFF"/>
              </a:solidFill>
            </a:endParaRPr>
          </a:p>
        </p:txBody>
      </p:sp>
      <p:sp>
        <p:nvSpPr>
          <p:cNvPr id="313369" name="Text Box 25"/>
          <p:cNvSpPr txBox="1">
            <a:spLocks noChangeArrowheads="1"/>
          </p:cNvSpPr>
          <p:nvPr/>
        </p:nvSpPr>
        <p:spPr bwMode="auto">
          <a:xfrm>
            <a:off x="2270125" y="157163"/>
            <a:ext cx="855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Species</a:t>
            </a:r>
            <a:endParaRPr lang="en-US" altLang="en-US" sz="16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13370" name="Text Box 26"/>
          <p:cNvSpPr txBox="1">
            <a:spLocks noChangeArrowheads="1"/>
          </p:cNvSpPr>
          <p:nvPr/>
        </p:nvSpPr>
        <p:spPr bwMode="auto">
          <a:xfrm>
            <a:off x="3087688" y="157163"/>
            <a:ext cx="6905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Genus</a:t>
            </a:r>
            <a:endParaRPr lang="en-US" altLang="en-US" sz="16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13371" name="Text Box 27"/>
          <p:cNvSpPr txBox="1">
            <a:spLocks noChangeArrowheads="1"/>
          </p:cNvSpPr>
          <p:nvPr/>
        </p:nvSpPr>
        <p:spPr bwMode="auto">
          <a:xfrm>
            <a:off x="3792538" y="157163"/>
            <a:ext cx="6905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Family</a:t>
            </a:r>
            <a:endParaRPr lang="en-US" altLang="en-US" sz="16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13372" name="Text Box 28"/>
          <p:cNvSpPr txBox="1">
            <a:spLocks noChangeArrowheads="1"/>
          </p:cNvSpPr>
          <p:nvPr/>
        </p:nvSpPr>
        <p:spPr bwMode="auto">
          <a:xfrm>
            <a:off x="4600575" y="157163"/>
            <a:ext cx="690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Order</a:t>
            </a:r>
            <a:endParaRPr lang="en-US" altLang="en-US" sz="16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13373" name="Text Box 29"/>
          <p:cNvSpPr txBox="1">
            <a:spLocks noChangeArrowheads="1"/>
          </p:cNvSpPr>
          <p:nvPr/>
        </p:nvSpPr>
        <p:spPr bwMode="auto">
          <a:xfrm>
            <a:off x="5384800" y="157163"/>
            <a:ext cx="690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Class</a:t>
            </a:r>
            <a:endParaRPr lang="en-US" altLang="en-US" sz="16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13374" name="Text Box 30"/>
          <p:cNvSpPr txBox="1">
            <a:spLocks noChangeArrowheads="1"/>
          </p:cNvSpPr>
          <p:nvPr/>
        </p:nvSpPr>
        <p:spPr bwMode="auto">
          <a:xfrm>
            <a:off x="6092825" y="157163"/>
            <a:ext cx="8048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Phylum</a:t>
            </a:r>
            <a:endParaRPr lang="en-US" altLang="en-US" sz="16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13375" name="Text Box 31"/>
          <p:cNvSpPr txBox="1">
            <a:spLocks noChangeArrowheads="1"/>
          </p:cNvSpPr>
          <p:nvPr/>
        </p:nvSpPr>
        <p:spPr bwMode="auto">
          <a:xfrm>
            <a:off x="6881813" y="157163"/>
            <a:ext cx="954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Kingdom</a:t>
            </a:r>
            <a:endParaRPr lang="en-US" altLang="en-US" sz="16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13376" name="Text Box 32"/>
          <p:cNvSpPr txBox="1">
            <a:spLocks noChangeArrowheads="1"/>
          </p:cNvSpPr>
          <p:nvPr/>
        </p:nvSpPr>
        <p:spPr bwMode="auto">
          <a:xfrm>
            <a:off x="7831138" y="157163"/>
            <a:ext cx="954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Domain</a:t>
            </a:r>
            <a:endParaRPr lang="en-US" altLang="en-US" sz="16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13377" name="Text Box 33"/>
          <p:cNvSpPr txBox="1">
            <a:spLocks noChangeArrowheads="1"/>
          </p:cNvSpPr>
          <p:nvPr/>
        </p:nvSpPr>
        <p:spPr bwMode="auto">
          <a:xfrm>
            <a:off x="501650" y="581025"/>
            <a:ext cx="22748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>
                <a:solidFill>
                  <a:srgbClr val="000000"/>
                </a:solidFill>
              </a:rPr>
              <a:t>Ursus americanus</a:t>
            </a:r>
            <a:endParaRPr lang="en-US" altLang="en-US" sz="1600" b="1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(American black bear)</a:t>
            </a:r>
            <a:endParaRPr lang="en-US" altLang="en-US" sz="16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13378" name="Text Box 34"/>
          <p:cNvSpPr txBox="1">
            <a:spLocks noChangeArrowheads="1"/>
          </p:cNvSpPr>
          <p:nvPr/>
        </p:nvSpPr>
        <p:spPr bwMode="auto">
          <a:xfrm>
            <a:off x="2443163" y="1331913"/>
            <a:ext cx="7064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>
                <a:solidFill>
                  <a:srgbClr val="000000"/>
                </a:solidFill>
              </a:rPr>
              <a:t>Ursus</a:t>
            </a:r>
            <a:endParaRPr lang="en-US" altLang="en-US" sz="16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13379" name="Rectangle 35"/>
          <p:cNvSpPr>
            <a:spLocks noChangeArrowheads="1"/>
          </p:cNvSpPr>
          <p:nvPr/>
        </p:nvSpPr>
        <p:spPr bwMode="auto">
          <a:xfrm>
            <a:off x="2697163" y="1998663"/>
            <a:ext cx="996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Ursidae</a:t>
            </a:r>
          </a:p>
        </p:txBody>
      </p:sp>
      <p:sp>
        <p:nvSpPr>
          <p:cNvPr id="313380" name="Rectangle 36"/>
          <p:cNvSpPr>
            <a:spLocks noChangeArrowheads="1"/>
          </p:cNvSpPr>
          <p:nvPr/>
        </p:nvSpPr>
        <p:spPr bwMode="auto">
          <a:xfrm>
            <a:off x="3008313" y="2716213"/>
            <a:ext cx="1243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Carnivora</a:t>
            </a:r>
          </a:p>
        </p:txBody>
      </p:sp>
      <p:sp>
        <p:nvSpPr>
          <p:cNvPr id="313381" name="Rectangle 37"/>
          <p:cNvSpPr>
            <a:spLocks noChangeArrowheads="1"/>
          </p:cNvSpPr>
          <p:nvPr/>
        </p:nvSpPr>
        <p:spPr bwMode="auto">
          <a:xfrm>
            <a:off x="3532188" y="3487738"/>
            <a:ext cx="1243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Mammalia</a:t>
            </a:r>
          </a:p>
        </p:txBody>
      </p:sp>
      <p:sp>
        <p:nvSpPr>
          <p:cNvPr id="313382" name="Rectangle 38"/>
          <p:cNvSpPr>
            <a:spLocks noChangeArrowheads="1"/>
          </p:cNvSpPr>
          <p:nvPr/>
        </p:nvSpPr>
        <p:spPr bwMode="auto">
          <a:xfrm>
            <a:off x="4173538" y="4251325"/>
            <a:ext cx="1093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Chordata</a:t>
            </a:r>
          </a:p>
        </p:txBody>
      </p:sp>
      <p:sp>
        <p:nvSpPr>
          <p:cNvPr id="313383" name="Rectangle 39"/>
          <p:cNvSpPr>
            <a:spLocks noChangeArrowheads="1"/>
          </p:cNvSpPr>
          <p:nvPr/>
        </p:nvSpPr>
        <p:spPr bwMode="auto">
          <a:xfrm>
            <a:off x="4821238" y="5084763"/>
            <a:ext cx="1093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Animalia</a:t>
            </a:r>
          </a:p>
        </p:txBody>
      </p:sp>
      <p:sp>
        <p:nvSpPr>
          <p:cNvPr id="313384" name="Rectangle 40"/>
          <p:cNvSpPr>
            <a:spLocks noChangeArrowheads="1"/>
          </p:cNvSpPr>
          <p:nvPr/>
        </p:nvSpPr>
        <p:spPr bwMode="auto">
          <a:xfrm>
            <a:off x="5514975" y="5948363"/>
            <a:ext cx="1093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Eukarya</a:t>
            </a:r>
          </a:p>
        </p:txBody>
      </p:sp>
    </p:spTree>
    <p:extLst>
      <p:ext uri="{BB962C8B-B14F-4D97-AF65-F5344CB8AC3E}">
        <p14:creationId xmlns:p14="http://schemas.microsoft.com/office/powerpoint/2010/main" val="21947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The Three Domains of Life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279900"/>
          </a:xfrm>
        </p:spPr>
        <p:txBody>
          <a:bodyPr/>
          <a:lstStyle/>
          <a:p>
            <a:r>
              <a:rPr lang="en-US" altLang="en-US"/>
              <a:t>The three-domain system is currently used, and replaces the old five-kingdom system </a:t>
            </a:r>
          </a:p>
          <a:p>
            <a:r>
              <a:rPr lang="en-US" altLang="en-US" b="1"/>
              <a:t>Domain Bacteria </a:t>
            </a:r>
            <a:r>
              <a:rPr lang="en-US" altLang="en-US"/>
              <a:t>and </a:t>
            </a:r>
            <a:r>
              <a:rPr lang="en-US" altLang="en-US" b="1"/>
              <a:t>domain Archaea </a:t>
            </a:r>
            <a:r>
              <a:rPr lang="en-US" altLang="en-US"/>
              <a:t>comprise the prokaryotes</a:t>
            </a:r>
          </a:p>
          <a:p>
            <a:r>
              <a:rPr lang="en-US" altLang="en-US" b="1"/>
              <a:t>Domain Eukarya </a:t>
            </a:r>
            <a:r>
              <a:rPr lang="en-US" altLang="en-US"/>
              <a:t>includes all eukaryotic organisms</a:t>
            </a:r>
          </a:p>
          <a:p>
            <a:endParaRPr lang="en-US" altLang="en-US"/>
          </a:p>
        </p:txBody>
      </p:sp>
      <p:sp>
        <p:nvSpPr>
          <p:cNvPr id="23245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245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2287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47" name="Picture 11" descr="01_15-ThreeDomain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136525"/>
            <a:ext cx="5451475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5148" name="Rectangle 12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0">
                <a:solidFill>
                  <a:srgbClr val="000000"/>
                </a:solidFill>
              </a:rPr>
              <a:t>Fig. 1-15</a:t>
            </a:r>
            <a:endParaRPr lang="en-US" altLang="en-US" sz="1500">
              <a:solidFill>
                <a:srgbClr val="FFFFFF"/>
              </a:solidFill>
            </a:endParaRPr>
          </a:p>
        </p:txBody>
      </p:sp>
      <p:sp>
        <p:nvSpPr>
          <p:cNvPr id="475149" name="Text Box 13"/>
          <p:cNvSpPr txBox="1">
            <a:spLocks noChangeArrowheads="1"/>
          </p:cNvSpPr>
          <p:nvPr/>
        </p:nvSpPr>
        <p:spPr bwMode="auto">
          <a:xfrm>
            <a:off x="1882775" y="150813"/>
            <a:ext cx="157956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</a:rPr>
              <a:t>(a) DOMAIN BACTERIA</a:t>
            </a:r>
            <a:endParaRPr lang="en-US" altLang="en-US" sz="11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75150" name="Text Box 14"/>
          <p:cNvSpPr txBox="1">
            <a:spLocks noChangeArrowheads="1"/>
          </p:cNvSpPr>
          <p:nvPr/>
        </p:nvSpPr>
        <p:spPr bwMode="auto">
          <a:xfrm>
            <a:off x="1876425" y="1535113"/>
            <a:ext cx="157956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</a:rPr>
              <a:t>(b) DOMAIN ARCHAEA</a:t>
            </a:r>
            <a:endParaRPr lang="en-US" altLang="en-US" sz="11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75151" name="Text Box 15"/>
          <p:cNvSpPr txBox="1">
            <a:spLocks noChangeArrowheads="1"/>
          </p:cNvSpPr>
          <p:nvPr/>
        </p:nvSpPr>
        <p:spPr bwMode="auto">
          <a:xfrm>
            <a:off x="1882775" y="3255963"/>
            <a:ext cx="157956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</a:rPr>
              <a:t>(c) DOMAIN EUKARYA</a:t>
            </a:r>
            <a:endParaRPr lang="en-US" altLang="en-US" sz="11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75152" name="Text Box 16"/>
          <p:cNvSpPr txBox="1">
            <a:spLocks noChangeArrowheads="1"/>
          </p:cNvSpPr>
          <p:nvPr/>
        </p:nvSpPr>
        <p:spPr bwMode="auto">
          <a:xfrm>
            <a:off x="1882775" y="4608513"/>
            <a:ext cx="55721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</a:rPr>
              <a:t>Protists</a:t>
            </a:r>
            <a:endParaRPr lang="en-US" altLang="en-US" sz="11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75153" name="Text Box 17"/>
          <p:cNvSpPr txBox="1">
            <a:spLocks noChangeArrowheads="1"/>
          </p:cNvSpPr>
          <p:nvPr/>
        </p:nvSpPr>
        <p:spPr bwMode="auto">
          <a:xfrm>
            <a:off x="3470275" y="6011863"/>
            <a:ext cx="107156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</a:rPr>
              <a:t>Kingdom Fungi</a:t>
            </a:r>
            <a:endParaRPr lang="en-US" altLang="en-US" sz="11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75154" name="Text Box 18"/>
          <p:cNvSpPr txBox="1">
            <a:spLocks noChangeArrowheads="1"/>
          </p:cNvSpPr>
          <p:nvPr/>
        </p:nvSpPr>
        <p:spPr bwMode="auto">
          <a:xfrm>
            <a:off x="4702175" y="5326063"/>
            <a:ext cx="684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</a:rPr>
              <a:t>Kingdom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</a:rPr>
              <a:t>Plantae</a:t>
            </a:r>
            <a:endParaRPr lang="en-US" altLang="en-US" sz="11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75155" name="Text Box 19"/>
          <p:cNvSpPr txBox="1">
            <a:spLocks noChangeArrowheads="1"/>
          </p:cNvSpPr>
          <p:nvPr/>
        </p:nvSpPr>
        <p:spPr bwMode="auto">
          <a:xfrm>
            <a:off x="5629275" y="6367463"/>
            <a:ext cx="1281113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</a:rPr>
              <a:t>Kingdom Animalia</a:t>
            </a:r>
            <a:endParaRPr lang="en-US" altLang="en-US" sz="1100" b="1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5340350"/>
          </a:xfrm>
        </p:spPr>
        <p:txBody>
          <a:bodyPr/>
          <a:lstStyle/>
          <a:p>
            <a:r>
              <a:rPr lang="en-US" altLang="en-US"/>
              <a:t>The domain Eukarya includes three multicellular kingdoms:</a:t>
            </a:r>
          </a:p>
          <a:p>
            <a:pPr lvl="1"/>
            <a:r>
              <a:rPr lang="en-US" altLang="en-US"/>
              <a:t>Plantae</a:t>
            </a:r>
          </a:p>
          <a:p>
            <a:pPr lvl="1"/>
            <a:r>
              <a:rPr lang="en-US" altLang="en-US"/>
              <a:t>Fungi</a:t>
            </a:r>
          </a:p>
          <a:p>
            <a:pPr lvl="1"/>
            <a:r>
              <a:rPr lang="en-US" altLang="en-US"/>
              <a:t>Animalia</a:t>
            </a:r>
          </a:p>
          <a:p>
            <a:r>
              <a:rPr lang="en-US" altLang="en-US"/>
              <a:t>Other eukaryotic organisms were formerly grouped into a kingdom called Protista, though these are now often grouped into many separate kingdoms</a:t>
            </a:r>
          </a:p>
        </p:txBody>
      </p:sp>
      <p:sp>
        <p:nvSpPr>
          <p:cNvPr id="28672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672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6726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8313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79" name="Picture 15" descr="01_15cThreeDomain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885825"/>
            <a:ext cx="8529637" cy="50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480" name="Rectangle 16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0">
                <a:solidFill>
                  <a:srgbClr val="000000"/>
                </a:solidFill>
              </a:rPr>
              <a:t>Fig. 1-15c</a:t>
            </a:r>
            <a:endParaRPr lang="en-US" altLang="en-US" sz="1500">
              <a:solidFill>
                <a:srgbClr val="FFFFFF"/>
              </a:solidFill>
            </a:endParaRPr>
          </a:p>
        </p:txBody>
      </p:sp>
      <p:sp>
        <p:nvSpPr>
          <p:cNvPr id="318481" name="Text Box 17"/>
          <p:cNvSpPr txBox="1">
            <a:spLocks noChangeArrowheads="1"/>
          </p:cNvSpPr>
          <p:nvPr/>
        </p:nvSpPr>
        <p:spPr bwMode="auto">
          <a:xfrm>
            <a:off x="352425" y="5524500"/>
            <a:ext cx="27828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ea typeface="ヒラギノ角ゴ Pro W3" pitchFamily="48" charset="-128"/>
              </a:rPr>
              <a:t>(c) DOMAIN EUKARYA</a:t>
            </a:r>
            <a:endParaRPr lang="en-US" altLang="en-US" sz="24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18482" name="Text Box 18"/>
          <p:cNvSpPr txBox="1">
            <a:spLocks noChangeArrowheads="1"/>
          </p:cNvSpPr>
          <p:nvPr/>
        </p:nvSpPr>
        <p:spPr bwMode="auto">
          <a:xfrm>
            <a:off x="355600" y="2747963"/>
            <a:ext cx="1460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ea typeface="ヒラギノ角ゴ Pro W3" pitchFamily="48" charset="-128"/>
              </a:rPr>
              <a:t>Protists</a:t>
            </a:r>
            <a:endParaRPr lang="en-US" altLang="en-US" sz="24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18483" name="Text Box 19"/>
          <p:cNvSpPr txBox="1">
            <a:spLocks noChangeArrowheads="1"/>
          </p:cNvSpPr>
          <p:nvPr/>
        </p:nvSpPr>
        <p:spPr bwMode="auto">
          <a:xfrm>
            <a:off x="2870200" y="4964113"/>
            <a:ext cx="1985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ea typeface="ヒラギノ角ゴ Pro W3" pitchFamily="48" charset="-128"/>
              </a:rPr>
              <a:t>Kingdom Fungi</a:t>
            </a:r>
            <a:endParaRPr lang="en-US" altLang="en-US" sz="24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18484" name="Text Box 20"/>
          <p:cNvSpPr txBox="1">
            <a:spLocks noChangeArrowheads="1"/>
          </p:cNvSpPr>
          <p:nvPr/>
        </p:nvSpPr>
        <p:spPr bwMode="auto">
          <a:xfrm>
            <a:off x="4789488" y="3911600"/>
            <a:ext cx="11715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ea typeface="ヒラギノ角ゴ Pro W3" pitchFamily="48" charset="-128"/>
              </a:rPr>
              <a:t>Kingdom Plantae</a:t>
            </a:r>
            <a:endParaRPr lang="en-US" altLang="en-US" sz="24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18485" name="Text Box 21"/>
          <p:cNvSpPr txBox="1">
            <a:spLocks noChangeArrowheads="1"/>
          </p:cNvSpPr>
          <p:nvPr/>
        </p:nvSpPr>
        <p:spPr bwMode="auto">
          <a:xfrm>
            <a:off x="6248400" y="5530850"/>
            <a:ext cx="23542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ea typeface="ヒラギノ角ゴ Pro W3" pitchFamily="48" charset="-128"/>
              </a:rPr>
              <a:t>Kingdom Animalia</a:t>
            </a:r>
            <a:endParaRPr lang="en-US" altLang="en-US" sz="24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26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88900"/>
            <a:ext cx="8534400" cy="503238"/>
          </a:xfrm>
        </p:spPr>
        <p:txBody>
          <a:bodyPr/>
          <a:lstStyle/>
          <a:p>
            <a:r>
              <a:rPr lang="en-US" altLang="en-US" i="1"/>
              <a:t>Unity in the Diversity of Life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3362325"/>
          </a:xfrm>
        </p:spPr>
        <p:txBody>
          <a:bodyPr/>
          <a:lstStyle/>
          <a:p>
            <a:r>
              <a:rPr lang="en-US" altLang="en-US"/>
              <a:t>A striking unity underlies the diversity of life; for example:</a:t>
            </a:r>
          </a:p>
          <a:p>
            <a:pPr lvl="1"/>
            <a:r>
              <a:rPr lang="en-US" altLang="en-US"/>
              <a:t>DNA is the universal genetic language common to all organisms</a:t>
            </a:r>
          </a:p>
          <a:p>
            <a:pPr lvl="1"/>
            <a:r>
              <a:rPr lang="en-US" altLang="en-US"/>
              <a:t>Unity is evident in many features of cell structure</a:t>
            </a:r>
          </a:p>
        </p:txBody>
      </p:sp>
      <p:sp>
        <p:nvSpPr>
          <p:cNvPr id="23347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9073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148" name="Picture 68" descr="01_03-PropertiesOfLif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22225"/>
            <a:ext cx="6708775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149" name="Text Box 69"/>
          <p:cNvSpPr txBox="1">
            <a:spLocks noChangeArrowheads="1"/>
          </p:cNvSpPr>
          <p:nvPr/>
        </p:nvSpPr>
        <p:spPr bwMode="auto">
          <a:xfrm>
            <a:off x="1660525" y="711200"/>
            <a:ext cx="9953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Order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2150" name="Text Box 70"/>
          <p:cNvSpPr txBox="1">
            <a:spLocks noChangeArrowheads="1"/>
          </p:cNvSpPr>
          <p:nvPr/>
        </p:nvSpPr>
        <p:spPr bwMode="auto">
          <a:xfrm>
            <a:off x="4052888" y="2473325"/>
            <a:ext cx="14335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Evolutionary adaptation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2151" name="Text Box 71"/>
          <p:cNvSpPr txBox="1">
            <a:spLocks noChangeArrowheads="1"/>
          </p:cNvSpPr>
          <p:nvPr/>
        </p:nvSpPr>
        <p:spPr bwMode="auto">
          <a:xfrm>
            <a:off x="5778500" y="1589088"/>
            <a:ext cx="1433513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Response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to the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environment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2152" name="Text Box 72"/>
          <p:cNvSpPr txBox="1">
            <a:spLocks noChangeArrowheads="1"/>
          </p:cNvSpPr>
          <p:nvPr/>
        </p:nvSpPr>
        <p:spPr bwMode="auto">
          <a:xfrm>
            <a:off x="6445250" y="5408613"/>
            <a:ext cx="15478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Reproduction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2153" name="Text Box 73"/>
          <p:cNvSpPr txBox="1">
            <a:spLocks noChangeArrowheads="1"/>
          </p:cNvSpPr>
          <p:nvPr/>
        </p:nvSpPr>
        <p:spPr bwMode="auto">
          <a:xfrm>
            <a:off x="5522913" y="5767388"/>
            <a:ext cx="14859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Growth and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development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2154" name="Text Box 74"/>
          <p:cNvSpPr txBox="1">
            <a:spLocks noChangeArrowheads="1"/>
          </p:cNvSpPr>
          <p:nvPr/>
        </p:nvSpPr>
        <p:spPr bwMode="auto">
          <a:xfrm>
            <a:off x="2673350" y="5573713"/>
            <a:ext cx="13017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Energy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processing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2155" name="Text Box 75"/>
          <p:cNvSpPr txBox="1">
            <a:spLocks noChangeArrowheads="1"/>
          </p:cNvSpPr>
          <p:nvPr/>
        </p:nvSpPr>
        <p:spPr bwMode="auto">
          <a:xfrm>
            <a:off x="1327150" y="4872038"/>
            <a:ext cx="12842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Regulation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302156" name="Picture 76" descr="triangle_bull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41763" y="2584450"/>
            <a:ext cx="73025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157" name="Picture 77" descr="triangle_bull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35713" y="5537200"/>
            <a:ext cx="73025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158" name="Picture 78" descr="triangle_bull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57463" y="5692775"/>
            <a:ext cx="73025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159" name="Picture 79" descr="triangle_bull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14438" y="4987925"/>
            <a:ext cx="73025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160" name="Picture 80" descr="triangle_bull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08613" y="5886450"/>
            <a:ext cx="73025" cy="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161" name="AutoShape 81"/>
          <p:cNvSpPr>
            <a:spLocks noChangeArrowheads="1"/>
          </p:cNvSpPr>
          <p:nvPr/>
        </p:nvSpPr>
        <p:spPr bwMode="auto">
          <a:xfrm flipV="1">
            <a:off x="1555750" y="830263"/>
            <a:ext cx="90488" cy="74612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2162" name="AutoShape 82"/>
          <p:cNvSpPr>
            <a:spLocks noChangeArrowheads="1"/>
          </p:cNvSpPr>
          <p:nvPr/>
        </p:nvSpPr>
        <p:spPr bwMode="auto">
          <a:xfrm rot="10800000" flipV="1">
            <a:off x="3943350" y="2584450"/>
            <a:ext cx="73025" cy="69850"/>
          </a:xfrm>
          <a:prstGeom prst="triangle">
            <a:avLst>
              <a:gd name="adj" fmla="val 49056"/>
            </a:avLst>
          </a:prstGeom>
          <a:solidFill>
            <a:srgbClr val="8DA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2163" name="AutoShape 83"/>
          <p:cNvSpPr>
            <a:spLocks noChangeArrowheads="1"/>
          </p:cNvSpPr>
          <p:nvPr/>
        </p:nvSpPr>
        <p:spPr bwMode="auto">
          <a:xfrm rot="10800000" flipV="1">
            <a:off x="5657850" y="1700213"/>
            <a:ext cx="90488" cy="74612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2164" name="AutoShape 84"/>
          <p:cNvSpPr>
            <a:spLocks noChangeArrowheads="1"/>
          </p:cNvSpPr>
          <p:nvPr/>
        </p:nvSpPr>
        <p:spPr bwMode="auto">
          <a:xfrm rot="10800000" flipV="1">
            <a:off x="3933825" y="2582863"/>
            <a:ext cx="90488" cy="74612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2165" name="AutoShape 85"/>
          <p:cNvSpPr>
            <a:spLocks noChangeArrowheads="1"/>
          </p:cNvSpPr>
          <p:nvPr/>
        </p:nvSpPr>
        <p:spPr bwMode="auto">
          <a:xfrm rot="10800000" flipV="1">
            <a:off x="6327775" y="5538788"/>
            <a:ext cx="90488" cy="74612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2166" name="AutoShape 86"/>
          <p:cNvSpPr>
            <a:spLocks noChangeArrowheads="1"/>
          </p:cNvSpPr>
          <p:nvPr/>
        </p:nvSpPr>
        <p:spPr bwMode="auto">
          <a:xfrm rot="10800000" flipV="1">
            <a:off x="5400675" y="5884863"/>
            <a:ext cx="90488" cy="74612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2167" name="AutoShape 87"/>
          <p:cNvSpPr>
            <a:spLocks noChangeArrowheads="1"/>
          </p:cNvSpPr>
          <p:nvPr/>
        </p:nvSpPr>
        <p:spPr bwMode="auto">
          <a:xfrm rot="10800000" flipV="1">
            <a:off x="2549525" y="5691188"/>
            <a:ext cx="90488" cy="74612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2168" name="AutoShape 88"/>
          <p:cNvSpPr>
            <a:spLocks noChangeArrowheads="1"/>
          </p:cNvSpPr>
          <p:nvPr/>
        </p:nvSpPr>
        <p:spPr bwMode="auto">
          <a:xfrm rot="10800000" flipV="1">
            <a:off x="1206500" y="4989513"/>
            <a:ext cx="90488" cy="74612"/>
          </a:xfrm>
          <a:prstGeom prst="triangle">
            <a:avLst>
              <a:gd name="adj" fmla="val 50000"/>
            </a:avLst>
          </a:prstGeom>
          <a:solidFill>
            <a:srgbClr val="8DA4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2170" name="Rectangle 90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0">
                <a:solidFill>
                  <a:srgbClr val="000000"/>
                </a:solidFill>
              </a:rPr>
              <a:t>Fig. 1-3</a:t>
            </a:r>
            <a:endParaRPr lang="en-US" alt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511" name="Picture 23" descr="01_16EukaryoticCilia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166813"/>
            <a:ext cx="8548687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9512" name="Rectangle 2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0">
                <a:solidFill>
                  <a:srgbClr val="000000"/>
                </a:solidFill>
              </a:rPr>
              <a:t>Fig. 1-16</a:t>
            </a:r>
            <a:endParaRPr lang="en-US" altLang="en-US" sz="1500">
              <a:solidFill>
                <a:srgbClr val="FFFFFF"/>
              </a:solidFill>
            </a:endParaRPr>
          </a:p>
        </p:txBody>
      </p:sp>
      <p:sp>
        <p:nvSpPr>
          <p:cNvPr id="319513" name="Text Box 25"/>
          <p:cNvSpPr txBox="1">
            <a:spLocks noChangeArrowheads="1"/>
          </p:cNvSpPr>
          <p:nvPr/>
        </p:nvSpPr>
        <p:spPr bwMode="auto">
          <a:xfrm>
            <a:off x="336550" y="3581400"/>
            <a:ext cx="14684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Cilia of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000000"/>
                </a:solidFill>
              </a:rPr>
              <a:t>Paramecium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19514" name="Text Box 26"/>
          <p:cNvSpPr txBox="1">
            <a:spLocks noChangeArrowheads="1"/>
          </p:cNvSpPr>
          <p:nvPr/>
        </p:nvSpPr>
        <p:spPr bwMode="auto">
          <a:xfrm>
            <a:off x="2781300" y="5003800"/>
            <a:ext cx="40259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Cross section of a cilium, as viewed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with an electron microscope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19515" name="Text Box 27"/>
          <p:cNvSpPr txBox="1">
            <a:spLocks noChangeArrowheads="1"/>
          </p:cNvSpPr>
          <p:nvPr/>
        </p:nvSpPr>
        <p:spPr bwMode="auto">
          <a:xfrm>
            <a:off x="7318375" y="3729038"/>
            <a:ext cx="11620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Cilia of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windpipe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cells</a:t>
            </a:r>
          </a:p>
        </p:txBody>
      </p:sp>
      <p:sp>
        <p:nvSpPr>
          <p:cNvPr id="319516" name="Text Box 28"/>
          <p:cNvSpPr txBox="1">
            <a:spLocks noChangeArrowheads="1"/>
          </p:cNvSpPr>
          <p:nvPr/>
        </p:nvSpPr>
        <p:spPr bwMode="auto">
          <a:xfrm>
            <a:off x="330200" y="1158875"/>
            <a:ext cx="5572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</a:rPr>
              <a:t>15 µm</a:t>
            </a:r>
            <a:endParaRPr lang="en-US" altLang="en-US" sz="15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19517" name="Line 29"/>
          <p:cNvSpPr>
            <a:spLocks noChangeShapeType="1"/>
          </p:cNvSpPr>
          <p:nvPr/>
        </p:nvSpPr>
        <p:spPr bwMode="auto">
          <a:xfrm>
            <a:off x="419100" y="1435100"/>
            <a:ext cx="3762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9518" name="Line 30"/>
          <p:cNvSpPr>
            <a:spLocks noChangeShapeType="1"/>
          </p:cNvSpPr>
          <p:nvPr/>
        </p:nvSpPr>
        <p:spPr bwMode="auto">
          <a:xfrm>
            <a:off x="414338" y="1379538"/>
            <a:ext cx="0" cy="11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9519" name="Text Box 31"/>
          <p:cNvSpPr txBox="1">
            <a:spLocks noChangeArrowheads="1"/>
          </p:cNvSpPr>
          <p:nvPr/>
        </p:nvSpPr>
        <p:spPr bwMode="auto">
          <a:xfrm>
            <a:off x="7313613" y="1230313"/>
            <a:ext cx="5572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</a:rPr>
              <a:t>5 µm</a:t>
            </a:r>
            <a:endParaRPr lang="en-US" altLang="en-US" sz="15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19520" name="Line 32"/>
          <p:cNvSpPr>
            <a:spLocks noChangeShapeType="1"/>
          </p:cNvSpPr>
          <p:nvPr/>
        </p:nvSpPr>
        <p:spPr bwMode="auto">
          <a:xfrm>
            <a:off x="7335838" y="1506538"/>
            <a:ext cx="420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9521" name="Line 33"/>
          <p:cNvSpPr>
            <a:spLocks noChangeShapeType="1"/>
          </p:cNvSpPr>
          <p:nvPr/>
        </p:nvSpPr>
        <p:spPr bwMode="auto">
          <a:xfrm>
            <a:off x="7331075" y="1450975"/>
            <a:ext cx="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9522" name="Text Box 34"/>
          <p:cNvSpPr txBox="1">
            <a:spLocks noChangeArrowheads="1"/>
          </p:cNvSpPr>
          <p:nvPr/>
        </p:nvSpPr>
        <p:spPr bwMode="auto">
          <a:xfrm>
            <a:off x="4217988" y="4630738"/>
            <a:ext cx="6238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</a:rPr>
              <a:t>0.1 µm</a:t>
            </a:r>
            <a:endParaRPr lang="en-US" altLang="en-US" sz="15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19523" name="Line 35"/>
          <p:cNvSpPr>
            <a:spLocks noChangeShapeType="1"/>
          </p:cNvSpPr>
          <p:nvPr/>
        </p:nvSpPr>
        <p:spPr bwMode="auto">
          <a:xfrm>
            <a:off x="4208463" y="4910138"/>
            <a:ext cx="617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9524" name="Line 36"/>
          <p:cNvSpPr>
            <a:spLocks noChangeShapeType="1"/>
          </p:cNvSpPr>
          <p:nvPr/>
        </p:nvSpPr>
        <p:spPr bwMode="auto">
          <a:xfrm>
            <a:off x="4203700" y="4845050"/>
            <a:ext cx="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9525" name="Line 37"/>
          <p:cNvSpPr>
            <a:spLocks noChangeShapeType="1"/>
          </p:cNvSpPr>
          <p:nvPr/>
        </p:nvSpPr>
        <p:spPr bwMode="auto">
          <a:xfrm>
            <a:off x="795338" y="1379538"/>
            <a:ext cx="0" cy="11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9526" name="Line 38"/>
          <p:cNvSpPr>
            <a:spLocks noChangeShapeType="1"/>
          </p:cNvSpPr>
          <p:nvPr/>
        </p:nvSpPr>
        <p:spPr bwMode="auto">
          <a:xfrm>
            <a:off x="414338" y="1366838"/>
            <a:ext cx="0" cy="11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9527" name="Line 39"/>
          <p:cNvSpPr>
            <a:spLocks noChangeShapeType="1"/>
          </p:cNvSpPr>
          <p:nvPr/>
        </p:nvSpPr>
        <p:spPr bwMode="auto">
          <a:xfrm>
            <a:off x="4819650" y="4857750"/>
            <a:ext cx="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9528" name="Line 40"/>
          <p:cNvSpPr>
            <a:spLocks noChangeShapeType="1"/>
          </p:cNvSpPr>
          <p:nvPr/>
        </p:nvSpPr>
        <p:spPr bwMode="auto">
          <a:xfrm>
            <a:off x="7756525" y="1454150"/>
            <a:ext cx="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9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914400"/>
          </a:xfrm>
        </p:spPr>
        <p:txBody>
          <a:bodyPr/>
          <a:lstStyle/>
          <a:p>
            <a:pPr marL="0" indent="0"/>
            <a:r>
              <a:rPr lang="en-US" altLang="en-US"/>
              <a:t>Charles Darwin and the Theory of Natural Selection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1098550"/>
          </a:xfrm>
        </p:spPr>
        <p:txBody>
          <a:bodyPr/>
          <a:lstStyle/>
          <a:p>
            <a:r>
              <a:rPr lang="en-US" altLang="en-US"/>
              <a:t>Fossils and other evidence document the evolution of life on Earth over billions of years</a:t>
            </a:r>
          </a:p>
        </p:txBody>
      </p:sp>
      <p:sp>
        <p:nvSpPr>
          <p:cNvPr id="23450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450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8512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9" name="Rectangle 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0">
                <a:solidFill>
                  <a:srgbClr val="000000"/>
                </a:solidFill>
              </a:rPr>
              <a:t>Fig. 1-17</a:t>
            </a:r>
            <a:endParaRPr lang="en-US" altLang="en-US" sz="1500">
              <a:solidFill>
                <a:srgbClr val="FFFFFF"/>
              </a:solidFill>
            </a:endParaRPr>
          </a:p>
        </p:txBody>
      </p:sp>
      <p:pic>
        <p:nvPicPr>
          <p:cNvPr id="320520" name="Picture 8" descr="01_17Paleontologist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30175"/>
            <a:ext cx="5773737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74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5330825"/>
          </a:xfrm>
        </p:spPr>
        <p:txBody>
          <a:bodyPr/>
          <a:lstStyle/>
          <a:p>
            <a:r>
              <a:rPr lang="en-US" altLang="en-US"/>
              <a:t>Charles Darwin published </a:t>
            </a:r>
            <a:r>
              <a:rPr lang="en-US" altLang="en-US" i="1"/>
              <a:t>On the Origin of Species by Means of Natural Selection </a:t>
            </a:r>
            <a:r>
              <a:rPr lang="en-US" altLang="en-US"/>
              <a:t>in 1859</a:t>
            </a:r>
          </a:p>
          <a:p>
            <a:r>
              <a:rPr lang="en-US" altLang="en-US"/>
              <a:t>Darwin made two main points: </a:t>
            </a:r>
          </a:p>
          <a:p>
            <a:pPr lvl="1"/>
            <a:r>
              <a:rPr lang="en-US" altLang="en-US"/>
              <a:t>Species showed evidence of “descent with modification” from common ancestors</a:t>
            </a:r>
          </a:p>
          <a:p>
            <a:pPr lvl="1"/>
            <a:r>
              <a:rPr lang="en-US" altLang="en-US"/>
              <a:t>Natural selection is the mechanism behind “descent with modification”</a:t>
            </a:r>
          </a:p>
          <a:p>
            <a:r>
              <a:rPr lang="en-US" altLang="en-US"/>
              <a:t>Darwin’s theory explained the duality of unity and diversity</a:t>
            </a:r>
          </a:p>
        </p:txBody>
      </p:sp>
      <p:sp>
        <p:nvSpPr>
          <p:cNvPr id="32358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358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7012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592638"/>
          </a:xfrm>
        </p:spPr>
        <p:txBody>
          <a:bodyPr/>
          <a:lstStyle/>
          <a:p>
            <a:r>
              <a:rPr lang="en-US" altLang="en-US"/>
              <a:t>Darwin observed that:</a:t>
            </a:r>
          </a:p>
          <a:p>
            <a:pPr lvl="1"/>
            <a:r>
              <a:rPr lang="en-US" altLang="en-US"/>
              <a:t>Individuals in a population have traits that vary</a:t>
            </a:r>
          </a:p>
          <a:p>
            <a:pPr lvl="1"/>
            <a:r>
              <a:rPr lang="en-US" altLang="en-US"/>
              <a:t>Many of these traits are heritable (passed from parents to offspring)</a:t>
            </a:r>
          </a:p>
          <a:p>
            <a:pPr lvl="1"/>
            <a:r>
              <a:rPr lang="en-US" altLang="en-US"/>
              <a:t>More offspring are produced than survive</a:t>
            </a:r>
          </a:p>
          <a:p>
            <a:pPr lvl="1"/>
            <a:r>
              <a:rPr lang="en-US" altLang="en-US"/>
              <a:t>Competition is inevitable</a:t>
            </a:r>
          </a:p>
          <a:p>
            <a:pPr lvl="1"/>
            <a:r>
              <a:rPr lang="en-US" altLang="en-US"/>
              <a:t>Species generally suit their environment</a:t>
            </a:r>
          </a:p>
        </p:txBody>
      </p:sp>
      <p:sp>
        <p:nvSpPr>
          <p:cNvPr id="28774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774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775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9353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545013"/>
          </a:xfrm>
        </p:spPr>
        <p:txBody>
          <a:bodyPr/>
          <a:lstStyle/>
          <a:p>
            <a:r>
              <a:rPr lang="en-US" altLang="en-US"/>
              <a:t>Darwin inferred that:</a:t>
            </a:r>
          </a:p>
          <a:p>
            <a:pPr lvl="1"/>
            <a:r>
              <a:rPr lang="en-US" altLang="en-US"/>
              <a:t>Individuals that are best suited to their environment are more likely to survive and reproduce</a:t>
            </a:r>
          </a:p>
          <a:p>
            <a:pPr lvl="1"/>
            <a:r>
              <a:rPr lang="en-US" altLang="en-US"/>
              <a:t>Over time, more individuals in a population will have the advantageous traits</a:t>
            </a:r>
          </a:p>
          <a:p>
            <a:r>
              <a:rPr lang="en-US" altLang="en-US"/>
              <a:t>In other words, the natural environment “selects” for beneficial traits</a:t>
            </a:r>
          </a:p>
        </p:txBody>
      </p:sp>
      <p:sp>
        <p:nvSpPr>
          <p:cNvPr id="28877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877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877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1880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27" name="Picture 19" descr="01_20NaturalSelec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477963"/>
            <a:ext cx="8542337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628" name="Rectangle 20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0">
                <a:solidFill>
                  <a:srgbClr val="000000"/>
                </a:solidFill>
              </a:rPr>
              <a:t>Fig. 1-20</a:t>
            </a:r>
            <a:endParaRPr lang="en-US" altLang="en-US" sz="1500">
              <a:solidFill>
                <a:srgbClr val="FFFFFF"/>
              </a:solidFill>
            </a:endParaRPr>
          </a:p>
        </p:txBody>
      </p:sp>
      <p:sp>
        <p:nvSpPr>
          <p:cNvPr id="324629" name="Text Box 21"/>
          <p:cNvSpPr txBox="1">
            <a:spLocks noChangeArrowheads="1"/>
          </p:cNvSpPr>
          <p:nvPr/>
        </p:nvSpPr>
        <p:spPr bwMode="auto">
          <a:xfrm>
            <a:off x="558800" y="3471863"/>
            <a:ext cx="16954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Population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with varied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inherited traits.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4630" name="Text Box 22"/>
          <p:cNvSpPr txBox="1">
            <a:spLocks noChangeArrowheads="1"/>
          </p:cNvSpPr>
          <p:nvPr/>
        </p:nvSpPr>
        <p:spPr bwMode="auto">
          <a:xfrm>
            <a:off x="2887663" y="3471863"/>
            <a:ext cx="16954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Elimination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of individuals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with certain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traits.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4631" name="Text Box 23"/>
          <p:cNvSpPr txBox="1">
            <a:spLocks noChangeArrowheads="1"/>
          </p:cNvSpPr>
          <p:nvPr/>
        </p:nvSpPr>
        <p:spPr bwMode="auto">
          <a:xfrm>
            <a:off x="5194300" y="3468688"/>
            <a:ext cx="16954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Reproduction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of survivors.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4632" name="Text Box 24"/>
          <p:cNvSpPr txBox="1">
            <a:spLocks noChangeArrowheads="1"/>
          </p:cNvSpPr>
          <p:nvPr/>
        </p:nvSpPr>
        <p:spPr bwMode="auto">
          <a:xfrm>
            <a:off x="7472363" y="3468688"/>
            <a:ext cx="1446212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Increasing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frequency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of traits that enhance survival and reproductive success.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4633" name="Oval 25"/>
          <p:cNvSpPr>
            <a:spLocks noChangeArrowheads="1"/>
          </p:cNvSpPr>
          <p:nvPr/>
        </p:nvSpPr>
        <p:spPr bwMode="auto">
          <a:xfrm>
            <a:off x="4927600" y="3476625"/>
            <a:ext cx="219075" cy="219075"/>
          </a:xfrm>
          <a:prstGeom prst="ellipse">
            <a:avLst/>
          </a:prstGeom>
          <a:solidFill>
            <a:srgbClr val="0094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4634" name="Oval 26"/>
          <p:cNvSpPr>
            <a:spLocks noChangeArrowheads="1"/>
          </p:cNvSpPr>
          <p:nvPr/>
        </p:nvSpPr>
        <p:spPr bwMode="auto">
          <a:xfrm>
            <a:off x="7205663" y="3479800"/>
            <a:ext cx="219075" cy="219075"/>
          </a:xfrm>
          <a:prstGeom prst="ellipse">
            <a:avLst/>
          </a:prstGeom>
          <a:solidFill>
            <a:srgbClr val="0094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4635" name="Text Box 27"/>
          <p:cNvSpPr txBox="1">
            <a:spLocks noChangeArrowheads="1"/>
          </p:cNvSpPr>
          <p:nvPr/>
        </p:nvSpPr>
        <p:spPr bwMode="auto">
          <a:xfrm>
            <a:off x="7221538" y="3498850"/>
            <a:ext cx="17303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4</a:t>
            </a:r>
            <a:endParaRPr lang="en-US" altLang="en-US" sz="14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4636" name="Text Box 28"/>
          <p:cNvSpPr txBox="1">
            <a:spLocks noChangeArrowheads="1"/>
          </p:cNvSpPr>
          <p:nvPr/>
        </p:nvSpPr>
        <p:spPr bwMode="auto">
          <a:xfrm>
            <a:off x="4935538" y="3498850"/>
            <a:ext cx="17303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3</a:t>
            </a:r>
            <a:endParaRPr lang="en-US" altLang="en-US" sz="14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4637" name="Oval 29"/>
          <p:cNvSpPr>
            <a:spLocks noChangeArrowheads="1"/>
          </p:cNvSpPr>
          <p:nvPr/>
        </p:nvSpPr>
        <p:spPr bwMode="auto">
          <a:xfrm>
            <a:off x="2625725" y="3476625"/>
            <a:ext cx="219075" cy="219075"/>
          </a:xfrm>
          <a:prstGeom prst="ellipse">
            <a:avLst/>
          </a:prstGeom>
          <a:solidFill>
            <a:srgbClr val="0094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4638" name="Text Box 30"/>
          <p:cNvSpPr txBox="1">
            <a:spLocks noChangeArrowheads="1"/>
          </p:cNvSpPr>
          <p:nvPr/>
        </p:nvSpPr>
        <p:spPr bwMode="auto">
          <a:xfrm>
            <a:off x="2646363" y="3495675"/>
            <a:ext cx="17303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2</a:t>
            </a:r>
            <a:endParaRPr lang="en-US" altLang="en-US" sz="14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4639" name="Oval 31"/>
          <p:cNvSpPr>
            <a:spLocks noChangeArrowheads="1"/>
          </p:cNvSpPr>
          <p:nvPr/>
        </p:nvSpPr>
        <p:spPr bwMode="auto">
          <a:xfrm>
            <a:off x="292100" y="3476625"/>
            <a:ext cx="219075" cy="219075"/>
          </a:xfrm>
          <a:prstGeom prst="ellipse">
            <a:avLst/>
          </a:prstGeom>
          <a:solidFill>
            <a:srgbClr val="0094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4640" name="Text Box 32"/>
          <p:cNvSpPr txBox="1">
            <a:spLocks noChangeArrowheads="1"/>
          </p:cNvSpPr>
          <p:nvPr/>
        </p:nvSpPr>
        <p:spPr bwMode="auto">
          <a:xfrm>
            <a:off x="309563" y="3495675"/>
            <a:ext cx="17303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1</a:t>
            </a:r>
            <a:endParaRPr lang="en-US" altLang="en-US" sz="1400" b="1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2311400"/>
          </a:xfrm>
        </p:spPr>
        <p:txBody>
          <a:bodyPr/>
          <a:lstStyle/>
          <a:p>
            <a:r>
              <a:rPr lang="en-US" altLang="en-US"/>
              <a:t>Natural selection is often evident in adaptations of organisms to their way of life and environment</a:t>
            </a:r>
          </a:p>
          <a:p>
            <a:r>
              <a:rPr lang="en-US" altLang="en-US"/>
              <a:t>Bat wings are an example of adaptation</a:t>
            </a:r>
          </a:p>
        </p:txBody>
      </p:sp>
      <p:sp>
        <p:nvSpPr>
          <p:cNvPr id="26214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91000" y="6019800"/>
            <a:ext cx="2133600" cy="3048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Video: Soaring Hawk</a:t>
            </a:r>
          </a:p>
        </p:txBody>
      </p:sp>
      <p:pic>
        <p:nvPicPr>
          <p:cNvPr id="262148" name="Picture 4" descr="playbutt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5930900"/>
            <a:ext cx="88900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149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2150" name="Line 6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62151" name="Text Box 7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40635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/>
              <a:t>The Tree of Life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625975"/>
          </a:xfrm>
        </p:spPr>
        <p:txBody>
          <a:bodyPr/>
          <a:lstStyle/>
          <a:p>
            <a:r>
              <a:rPr lang="en-US" altLang="en-US"/>
              <a:t>“Unity in diversity” arises from “descent with modification”</a:t>
            </a:r>
          </a:p>
          <a:p>
            <a:pPr lvl="1"/>
            <a:r>
              <a:rPr lang="en-US" altLang="en-US"/>
              <a:t>For example, the forelimb of the bat, human, horse and the whale flipper all share a common skeletal architecture</a:t>
            </a:r>
          </a:p>
          <a:p>
            <a:r>
              <a:rPr lang="en-US" altLang="en-US"/>
              <a:t>Fossils provide additional evidence of anatomical unity from descent with modification</a:t>
            </a:r>
          </a:p>
          <a:p>
            <a:endParaRPr lang="en-US" altLang="en-US"/>
          </a:p>
        </p:txBody>
      </p:sp>
      <p:sp>
        <p:nvSpPr>
          <p:cNvPr id="23552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52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8460438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357688"/>
          </a:xfrm>
        </p:spPr>
        <p:txBody>
          <a:bodyPr/>
          <a:lstStyle/>
          <a:p>
            <a:r>
              <a:rPr lang="en-US" altLang="en-US"/>
              <a:t>Darwin proposed that natural selection could cause an ancestral species to give rise to two or more descendent species</a:t>
            </a:r>
          </a:p>
          <a:p>
            <a:pPr lvl="1"/>
            <a:r>
              <a:rPr lang="en-US" altLang="en-US"/>
              <a:t>For example, the finch species of the Galápagos Islands</a:t>
            </a:r>
          </a:p>
          <a:p>
            <a:r>
              <a:rPr lang="en-US" altLang="en-US"/>
              <a:t>Evolutionary relationships are often illustrated with tree-like diagrams that show ancestors and their descendents</a:t>
            </a:r>
          </a:p>
        </p:txBody>
      </p:sp>
      <p:sp>
        <p:nvSpPr>
          <p:cNvPr id="28979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979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9798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31823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87313"/>
            <a:ext cx="8534400" cy="914400"/>
          </a:xfrm>
        </p:spPr>
        <p:txBody>
          <a:bodyPr/>
          <a:lstStyle/>
          <a:p>
            <a:pPr marL="0" indent="0"/>
            <a:r>
              <a:rPr lang="en-US" altLang="en-US"/>
              <a:t>Concept 1.1: Themes connect the concepts of biology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3800"/>
            <a:ext cx="8534400" cy="1854200"/>
          </a:xfrm>
        </p:spPr>
        <p:txBody>
          <a:bodyPr/>
          <a:lstStyle/>
          <a:p>
            <a:r>
              <a:rPr lang="en-US" altLang="en-US"/>
              <a:t>Biology consists of more than memorizing factual details</a:t>
            </a:r>
          </a:p>
          <a:p>
            <a:r>
              <a:rPr lang="en-US" altLang="en-US"/>
              <a:t>Themes help to organize biological information</a:t>
            </a:r>
          </a:p>
        </p:txBody>
      </p:sp>
      <p:sp>
        <p:nvSpPr>
          <p:cNvPr id="21299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299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2121927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88" name="Picture 32" descr="01_22-GalapagosFinch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36525"/>
            <a:ext cx="7151687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6689" name="Rectangle 3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0">
                <a:solidFill>
                  <a:srgbClr val="000000"/>
                </a:solidFill>
              </a:rPr>
              <a:t>Fig. 1-22</a:t>
            </a:r>
            <a:endParaRPr lang="en-US" altLang="en-US" sz="1500">
              <a:solidFill>
                <a:srgbClr val="FFFFFF"/>
              </a:solidFill>
            </a:endParaRPr>
          </a:p>
        </p:txBody>
      </p:sp>
      <p:sp>
        <p:nvSpPr>
          <p:cNvPr id="326690" name="Text Box 34"/>
          <p:cNvSpPr txBox="1">
            <a:spLocks noChangeArrowheads="1"/>
          </p:cNvSpPr>
          <p:nvPr/>
        </p:nvSpPr>
        <p:spPr bwMode="auto">
          <a:xfrm>
            <a:off x="1016000" y="871538"/>
            <a:ext cx="7096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COMMON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ANCESTOR</a:t>
            </a:r>
            <a:endParaRPr lang="en-US" altLang="en-US" sz="9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691" name="Text Box 35"/>
          <p:cNvSpPr txBox="1">
            <a:spLocks noChangeArrowheads="1"/>
          </p:cNvSpPr>
          <p:nvPr/>
        </p:nvSpPr>
        <p:spPr bwMode="auto">
          <a:xfrm rot="5400000">
            <a:off x="3302794" y="600869"/>
            <a:ext cx="915987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Warbler finches</a:t>
            </a:r>
            <a:endParaRPr lang="en-US" altLang="en-US" sz="9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692" name="Text Box 36"/>
          <p:cNvSpPr txBox="1">
            <a:spLocks noChangeArrowheads="1"/>
          </p:cNvSpPr>
          <p:nvPr/>
        </p:nvSpPr>
        <p:spPr bwMode="auto">
          <a:xfrm rot="5400000">
            <a:off x="3729038" y="615950"/>
            <a:ext cx="800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Insect-eaters</a:t>
            </a:r>
            <a:endParaRPr lang="en-US" altLang="en-US" sz="9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693" name="Text Box 37"/>
          <p:cNvSpPr txBox="1">
            <a:spLocks noChangeArrowheads="1"/>
          </p:cNvSpPr>
          <p:nvPr/>
        </p:nvSpPr>
        <p:spPr bwMode="auto">
          <a:xfrm rot="5400000">
            <a:off x="4162425" y="1282700"/>
            <a:ext cx="6953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Seed-eater</a:t>
            </a:r>
            <a:endParaRPr lang="en-US" altLang="en-US" sz="9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694" name="Text Box 38"/>
          <p:cNvSpPr txBox="1">
            <a:spLocks noChangeArrowheads="1"/>
          </p:cNvSpPr>
          <p:nvPr/>
        </p:nvSpPr>
        <p:spPr bwMode="auto">
          <a:xfrm rot="5400000">
            <a:off x="4524375" y="1739900"/>
            <a:ext cx="6953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Bud-eater</a:t>
            </a:r>
            <a:endParaRPr lang="en-US" altLang="en-US" sz="9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695" name="Text Box 39"/>
          <p:cNvSpPr txBox="1">
            <a:spLocks noChangeArrowheads="1"/>
          </p:cNvSpPr>
          <p:nvPr/>
        </p:nvSpPr>
        <p:spPr bwMode="auto">
          <a:xfrm rot="5400000">
            <a:off x="3733801" y="2771775"/>
            <a:ext cx="800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Insect-eaters</a:t>
            </a:r>
            <a:endParaRPr lang="en-US" altLang="en-US" sz="9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696" name="Text Box 40"/>
          <p:cNvSpPr txBox="1">
            <a:spLocks noChangeArrowheads="1"/>
          </p:cNvSpPr>
          <p:nvPr/>
        </p:nvSpPr>
        <p:spPr bwMode="auto">
          <a:xfrm rot="5400000">
            <a:off x="3365501" y="2771775"/>
            <a:ext cx="8001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Tree finches</a:t>
            </a:r>
            <a:endParaRPr lang="en-US" altLang="en-US" sz="9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697" name="Text Box 41"/>
          <p:cNvSpPr txBox="1">
            <a:spLocks noChangeArrowheads="1"/>
          </p:cNvSpPr>
          <p:nvPr/>
        </p:nvSpPr>
        <p:spPr bwMode="auto">
          <a:xfrm>
            <a:off x="6069013" y="392113"/>
            <a:ext cx="11890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Green warbler finch </a:t>
            </a:r>
            <a:r>
              <a:rPr lang="en-US" altLang="en-US" sz="900" b="1" i="1">
                <a:solidFill>
                  <a:srgbClr val="000000"/>
                </a:solidFill>
                <a:ea typeface="ヒラギノ角ゴ Pro W3" pitchFamily="48" charset="-128"/>
              </a:rPr>
              <a:t>Certhidea olivacea</a:t>
            </a:r>
            <a:endParaRPr lang="en-US" altLang="en-US" sz="9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698" name="Text Box 42"/>
          <p:cNvSpPr txBox="1">
            <a:spLocks noChangeArrowheads="1"/>
          </p:cNvSpPr>
          <p:nvPr/>
        </p:nvSpPr>
        <p:spPr bwMode="auto">
          <a:xfrm>
            <a:off x="6069013" y="828675"/>
            <a:ext cx="11890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Gray warbler finch </a:t>
            </a:r>
            <a:r>
              <a:rPr lang="en-US" altLang="en-US" sz="900" b="1" i="1">
                <a:solidFill>
                  <a:srgbClr val="000000"/>
                </a:solidFill>
                <a:ea typeface="ヒラギノ角ゴ Pro W3" pitchFamily="48" charset="-128"/>
              </a:rPr>
              <a:t>Certhidea fusca</a:t>
            </a:r>
            <a:endParaRPr lang="en-US" altLang="en-US" sz="9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699" name="Text Box 43"/>
          <p:cNvSpPr txBox="1">
            <a:spLocks noChangeArrowheads="1"/>
          </p:cNvSpPr>
          <p:nvPr/>
        </p:nvSpPr>
        <p:spPr bwMode="auto">
          <a:xfrm>
            <a:off x="6069013" y="1268413"/>
            <a:ext cx="1062037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Sharp-beaked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ground finch </a:t>
            </a:r>
            <a:r>
              <a:rPr lang="en-US" altLang="en-US" sz="900" b="1" i="1">
                <a:solidFill>
                  <a:srgbClr val="000000"/>
                </a:solidFill>
                <a:ea typeface="ヒラギノ角ゴ Pro W3" pitchFamily="48" charset="-128"/>
              </a:rPr>
              <a:t>Geospiza difficilis</a:t>
            </a:r>
            <a:endParaRPr lang="en-US" altLang="en-US" sz="9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700" name="Text Box 44"/>
          <p:cNvSpPr txBox="1">
            <a:spLocks noChangeArrowheads="1"/>
          </p:cNvSpPr>
          <p:nvPr/>
        </p:nvSpPr>
        <p:spPr bwMode="auto">
          <a:xfrm>
            <a:off x="6069013" y="1704975"/>
            <a:ext cx="12779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Vegetarian finch </a:t>
            </a:r>
            <a:r>
              <a:rPr lang="en-US" altLang="en-US" sz="900" b="1" i="1">
                <a:solidFill>
                  <a:srgbClr val="000000"/>
                </a:solidFill>
                <a:ea typeface="ヒラギノ角ゴ Pro W3" pitchFamily="48" charset="-128"/>
              </a:rPr>
              <a:t>Platyspiza crassirostris</a:t>
            </a:r>
            <a:endParaRPr lang="en-US" altLang="en-US" sz="9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701" name="Text Box 45"/>
          <p:cNvSpPr txBox="1">
            <a:spLocks noChangeArrowheads="1"/>
          </p:cNvSpPr>
          <p:nvPr/>
        </p:nvSpPr>
        <p:spPr bwMode="auto">
          <a:xfrm>
            <a:off x="6069013" y="2130425"/>
            <a:ext cx="12779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Mangrove finch </a:t>
            </a:r>
            <a:r>
              <a:rPr lang="en-US" altLang="en-US" sz="900" b="1" i="1">
                <a:solidFill>
                  <a:srgbClr val="000000"/>
                </a:solidFill>
                <a:ea typeface="ヒラギノ角ゴ Pro W3" pitchFamily="48" charset="-128"/>
              </a:rPr>
              <a:t>Cactospiza heliobates</a:t>
            </a:r>
            <a:endParaRPr lang="en-US" altLang="en-US" sz="9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702" name="Text Box 46"/>
          <p:cNvSpPr txBox="1">
            <a:spLocks noChangeArrowheads="1"/>
          </p:cNvSpPr>
          <p:nvPr/>
        </p:nvSpPr>
        <p:spPr bwMode="auto">
          <a:xfrm>
            <a:off x="6069013" y="2555875"/>
            <a:ext cx="11207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Woodpecker finch </a:t>
            </a:r>
            <a:r>
              <a:rPr lang="en-US" altLang="en-US" sz="900" b="1" i="1">
                <a:solidFill>
                  <a:srgbClr val="000000"/>
                </a:solidFill>
                <a:ea typeface="ヒラギノ角ゴ Pro W3" pitchFamily="48" charset="-128"/>
              </a:rPr>
              <a:t>Cactospiza pallida</a:t>
            </a:r>
            <a:endParaRPr lang="en-US" altLang="en-US" sz="9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703" name="Text Box 47"/>
          <p:cNvSpPr txBox="1">
            <a:spLocks noChangeArrowheads="1"/>
          </p:cNvSpPr>
          <p:nvPr/>
        </p:nvSpPr>
        <p:spPr bwMode="auto">
          <a:xfrm>
            <a:off x="6069013" y="2987675"/>
            <a:ext cx="13033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Medium tree finch </a:t>
            </a:r>
            <a:r>
              <a:rPr lang="en-US" altLang="en-US" sz="900" b="1" i="1">
                <a:solidFill>
                  <a:srgbClr val="000000"/>
                </a:solidFill>
                <a:ea typeface="ヒラギノ角ゴ Pro W3" pitchFamily="48" charset="-128"/>
              </a:rPr>
              <a:t>Camarhynchus pauper</a:t>
            </a:r>
            <a:endParaRPr lang="en-US" altLang="en-US" sz="9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704" name="Text Box 48"/>
          <p:cNvSpPr txBox="1">
            <a:spLocks noChangeArrowheads="1"/>
          </p:cNvSpPr>
          <p:nvPr/>
        </p:nvSpPr>
        <p:spPr bwMode="auto">
          <a:xfrm>
            <a:off x="6069013" y="3317875"/>
            <a:ext cx="9969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Large tree finch </a:t>
            </a:r>
            <a:r>
              <a:rPr lang="en-US" altLang="en-US" sz="900" b="1" i="1">
                <a:solidFill>
                  <a:srgbClr val="000000"/>
                </a:solidFill>
                <a:ea typeface="ヒラギノ角ゴ Pro W3" pitchFamily="48" charset="-128"/>
              </a:rPr>
              <a:t>Camarhynchus psittacula</a:t>
            </a:r>
            <a:endParaRPr lang="en-US" altLang="en-US" sz="9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705" name="Text Box 49"/>
          <p:cNvSpPr txBox="1">
            <a:spLocks noChangeArrowheads="1"/>
          </p:cNvSpPr>
          <p:nvPr/>
        </p:nvSpPr>
        <p:spPr bwMode="auto">
          <a:xfrm>
            <a:off x="6069013" y="3795713"/>
            <a:ext cx="9144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Small tree finch </a:t>
            </a:r>
            <a:r>
              <a:rPr lang="en-US" altLang="en-US" sz="900" b="1" i="1">
                <a:solidFill>
                  <a:srgbClr val="000000"/>
                </a:solidFill>
                <a:ea typeface="ヒラギノ角ゴ Pro W3" pitchFamily="48" charset="-128"/>
              </a:rPr>
              <a:t>Camarhynchus parvulus</a:t>
            </a:r>
            <a:endParaRPr lang="en-US" altLang="en-US" sz="9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706" name="Text Box 50"/>
          <p:cNvSpPr txBox="1">
            <a:spLocks noChangeArrowheads="1"/>
          </p:cNvSpPr>
          <p:nvPr/>
        </p:nvSpPr>
        <p:spPr bwMode="auto">
          <a:xfrm>
            <a:off x="6069013" y="4265613"/>
            <a:ext cx="13446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Large cactus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ground finch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>
                <a:solidFill>
                  <a:srgbClr val="000000"/>
                </a:solidFill>
                <a:ea typeface="ヒラギノ角ゴ Pro W3" pitchFamily="48" charset="-128"/>
              </a:rPr>
              <a:t>Geospiza conirostris</a:t>
            </a:r>
            <a:endParaRPr lang="en-US" altLang="en-US" sz="9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707" name="Text Box 51"/>
          <p:cNvSpPr txBox="1">
            <a:spLocks noChangeArrowheads="1"/>
          </p:cNvSpPr>
          <p:nvPr/>
        </p:nvSpPr>
        <p:spPr bwMode="auto">
          <a:xfrm>
            <a:off x="6069013" y="4710113"/>
            <a:ext cx="134461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Cactus ground finch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>
                <a:solidFill>
                  <a:srgbClr val="000000"/>
                </a:solidFill>
                <a:ea typeface="ヒラギノ角ゴ Pro W3" pitchFamily="48" charset="-128"/>
              </a:rPr>
              <a:t>Geospiza scandens</a:t>
            </a:r>
            <a:endParaRPr lang="en-US" altLang="en-US" sz="9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708" name="Text Box 52"/>
          <p:cNvSpPr txBox="1">
            <a:spLocks noChangeArrowheads="1"/>
          </p:cNvSpPr>
          <p:nvPr/>
        </p:nvSpPr>
        <p:spPr bwMode="auto">
          <a:xfrm>
            <a:off x="6069013" y="5143500"/>
            <a:ext cx="117951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Small ground finch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>
                <a:solidFill>
                  <a:srgbClr val="000000"/>
                </a:solidFill>
                <a:ea typeface="ヒラギノ角ゴ Pro W3" pitchFamily="48" charset="-128"/>
              </a:rPr>
              <a:t>Geospiza fuliginosa</a:t>
            </a:r>
            <a:endParaRPr lang="en-US" altLang="en-US" sz="9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709" name="Text Box 53"/>
          <p:cNvSpPr txBox="1">
            <a:spLocks noChangeArrowheads="1"/>
          </p:cNvSpPr>
          <p:nvPr/>
        </p:nvSpPr>
        <p:spPr bwMode="auto">
          <a:xfrm>
            <a:off x="6069013" y="5567363"/>
            <a:ext cx="117951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Medium ground finch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>
                <a:solidFill>
                  <a:srgbClr val="000000"/>
                </a:solidFill>
                <a:ea typeface="ヒラギノ角ゴ Pro W3" pitchFamily="48" charset="-128"/>
              </a:rPr>
              <a:t>Geospiza fortis</a:t>
            </a:r>
            <a:endParaRPr lang="en-US" altLang="en-US" sz="9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710" name="Text Box 54"/>
          <p:cNvSpPr txBox="1">
            <a:spLocks noChangeArrowheads="1"/>
          </p:cNvSpPr>
          <p:nvPr/>
        </p:nvSpPr>
        <p:spPr bwMode="auto">
          <a:xfrm>
            <a:off x="6069013" y="6003925"/>
            <a:ext cx="11493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Large ground finch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i="1">
                <a:solidFill>
                  <a:srgbClr val="000000"/>
                </a:solidFill>
                <a:ea typeface="ヒラギノ角ゴ Pro W3" pitchFamily="48" charset="-128"/>
              </a:rPr>
              <a:t>Geospiza magnirostris</a:t>
            </a:r>
          </a:p>
        </p:txBody>
      </p:sp>
      <p:sp>
        <p:nvSpPr>
          <p:cNvPr id="326711" name="Text Box 55"/>
          <p:cNvSpPr txBox="1">
            <a:spLocks noChangeArrowheads="1"/>
          </p:cNvSpPr>
          <p:nvPr/>
        </p:nvSpPr>
        <p:spPr bwMode="auto">
          <a:xfrm rot="5400000">
            <a:off x="3307556" y="5112544"/>
            <a:ext cx="9191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Ground finches</a:t>
            </a:r>
            <a:endParaRPr lang="en-US" altLang="en-US" sz="9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712" name="Text Box 56"/>
          <p:cNvSpPr txBox="1">
            <a:spLocks noChangeArrowheads="1"/>
          </p:cNvSpPr>
          <p:nvPr/>
        </p:nvSpPr>
        <p:spPr bwMode="auto">
          <a:xfrm rot="5400000">
            <a:off x="3758407" y="5098256"/>
            <a:ext cx="73501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Seed-eaters</a:t>
            </a:r>
            <a:endParaRPr lang="en-US" altLang="en-US" sz="9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  <p:sp>
        <p:nvSpPr>
          <p:cNvPr id="326713" name="Text Box 57"/>
          <p:cNvSpPr txBox="1">
            <a:spLocks noChangeArrowheads="1"/>
          </p:cNvSpPr>
          <p:nvPr/>
        </p:nvSpPr>
        <p:spPr bwMode="auto">
          <a:xfrm rot="5400000">
            <a:off x="4410869" y="4458494"/>
            <a:ext cx="84931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ea typeface="ヒラギノ角ゴ Pro W3" pitchFamily="48" charset="-128"/>
              </a:rPr>
              <a:t>Cactus-flower-eaters</a:t>
            </a:r>
            <a:endParaRPr lang="en-US" altLang="en-US" sz="900" b="1">
              <a:solidFill>
                <a:srgbClr val="000000"/>
              </a:solidFill>
              <a:latin typeface="Times" pitchFamily="18" charset="0"/>
              <a:ea typeface="ヒラギノ角ゴ Pro W3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56226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914400"/>
          </a:xfrm>
        </p:spPr>
        <p:txBody>
          <a:bodyPr/>
          <a:lstStyle/>
          <a:p>
            <a:pPr marL="0" indent="0"/>
            <a:r>
              <a:rPr lang="en-US" altLang="en-US"/>
              <a:t>Concept 1.3: Scientists use two main forms of inquiry in their study of nature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981450"/>
          </a:xfrm>
        </p:spPr>
        <p:txBody>
          <a:bodyPr/>
          <a:lstStyle/>
          <a:p>
            <a:r>
              <a:rPr lang="en-US" altLang="en-US"/>
              <a:t>The word</a:t>
            </a:r>
            <a:r>
              <a:rPr lang="en-US" altLang="en-US" i="1"/>
              <a:t> Science </a:t>
            </a:r>
            <a:r>
              <a:rPr lang="en-US" altLang="en-US"/>
              <a:t>is derived from Latin and means “to know”</a:t>
            </a:r>
          </a:p>
          <a:p>
            <a:r>
              <a:rPr lang="en-US" altLang="en-US" b="1"/>
              <a:t>Inquiry </a:t>
            </a:r>
            <a:r>
              <a:rPr lang="en-US" altLang="en-US"/>
              <a:t>is the search for information and explanation</a:t>
            </a:r>
          </a:p>
          <a:p>
            <a:r>
              <a:rPr lang="en-US" altLang="en-US"/>
              <a:t>There are two main types of scientific inquiry: discovery science and hypothesis-based science</a:t>
            </a:r>
          </a:p>
        </p:txBody>
      </p:sp>
      <p:sp>
        <p:nvSpPr>
          <p:cNvPr id="23654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54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40654113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/>
              <a:t>Discovery Science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2311400"/>
          </a:xfrm>
        </p:spPr>
        <p:txBody>
          <a:bodyPr/>
          <a:lstStyle/>
          <a:p>
            <a:r>
              <a:rPr lang="en-US" altLang="en-US" b="1"/>
              <a:t>Discovery science </a:t>
            </a:r>
            <a:r>
              <a:rPr lang="en-US" altLang="en-US"/>
              <a:t>describes natural structures and processes</a:t>
            </a:r>
          </a:p>
          <a:p>
            <a:r>
              <a:rPr lang="en-US" altLang="en-US"/>
              <a:t>This approach is based on observation and the analysis of data</a:t>
            </a:r>
          </a:p>
        </p:txBody>
      </p:sp>
      <p:sp>
        <p:nvSpPr>
          <p:cNvPr id="23757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757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4708517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Types of Data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5300663"/>
          </a:xfrm>
        </p:spPr>
        <p:txBody>
          <a:bodyPr/>
          <a:lstStyle/>
          <a:p>
            <a:r>
              <a:rPr lang="en-US" altLang="en-US" b="1"/>
              <a:t>Data </a:t>
            </a:r>
            <a:r>
              <a:rPr lang="en-US" altLang="en-US"/>
              <a:t>are recorded observations or items of information</a:t>
            </a:r>
          </a:p>
          <a:p>
            <a:r>
              <a:rPr lang="en-US" altLang="en-US"/>
              <a:t>Data fall into two categories</a:t>
            </a:r>
          </a:p>
          <a:p>
            <a:pPr lvl="1"/>
            <a:r>
              <a:rPr lang="en-US" altLang="en-US" i="1"/>
              <a:t>Qualitative</a:t>
            </a:r>
            <a:r>
              <a:rPr lang="en-US" altLang="en-US"/>
              <a:t>, or descriptions rather than measurements</a:t>
            </a:r>
          </a:p>
          <a:p>
            <a:pPr lvl="1"/>
            <a:r>
              <a:rPr lang="en-US" altLang="en-US" i="1"/>
              <a:t>Quantitative</a:t>
            </a:r>
            <a:r>
              <a:rPr lang="en-US" altLang="en-US"/>
              <a:t>, or recorded measurements, which are sometimes organized into tables and graphs</a:t>
            </a:r>
          </a:p>
          <a:p>
            <a:endParaRPr lang="en-US" altLang="en-US"/>
          </a:p>
        </p:txBody>
      </p:sp>
      <p:sp>
        <p:nvSpPr>
          <p:cNvPr id="23859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859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6700616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Induction in Discovery Science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771900"/>
          </a:xfrm>
        </p:spPr>
        <p:txBody>
          <a:bodyPr/>
          <a:lstStyle/>
          <a:p>
            <a:r>
              <a:rPr lang="en-US" altLang="en-US" b="1"/>
              <a:t>Inductive reasoning </a:t>
            </a:r>
            <a:r>
              <a:rPr lang="en-US" altLang="en-US"/>
              <a:t>draws conclusions through the logical process of induction</a:t>
            </a:r>
          </a:p>
          <a:p>
            <a:r>
              <a:rPr lang="en-US" altLang="en-US"/>
              <a:t>Repeat specific observations can lead to important generalizations</a:t>
            </a:r>
          </a:p>
          <a:p>
            <a:pPr lvl="1"/>
            <a:r>
              <a:rPr lang="en-US" altLang="en-US"/>
              <a:t>For example, “the sun always rises in the east”</a:t>
            </a:r>
          </a:p>
          <a:p>
            <a:endParaRPr lang="en-US" altLang="en-US"/>
          </a:p>
        </p:txBody>
      </p:sp>
      <p:sp>
        <p:nvSpPr>
          <p:cNvPr id="23962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962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0043807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/>
              <a:t>Hypothesis-Based Science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1555750"/>
          </a:xfrm>
        </p:spPr>
        <p:txBody>
          <a:bodyPr/>
          <a:lstStyle/>
          <a:p>
            <a:r>
              <a:rPr lang="en-US" altLang="en-US"/>
              <a:t>Observations can lead us to ask questions and propose hypothetical explanations called </a:t>
            </a:r>
            <a:r>
              <a:rPr lang="en-US" altLang="en-US" b="1"/>
              <a:t>hypotheses</a:t>
            </a:r>
            <a:endParaRPr lang="en-US" altLang="en-US"/>
          </a:p>
        </p:txBody>
      </p:sp>
      <p:sp>
        <p:nvSpPr>
          <p:cNvPr id="24064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064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0646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6322357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The Role of Hypotheses in Inquiry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2768600"/>
          </a:xfrm>
        </p:spPr>
        <p:txBody>
          <a:bodyPr/>
          <a:lstStyle/>
          <a:p>
            <a:r>
              <a:rPr lang="en-US" altLang="en-US"/>
              <a:t>A </a:t>
            </a:r>
            <a:r>
              <a:rPr lang="en-US" altLang="en-US" b="1"/>
              <a:t>hypothesis</a:t>
            </a:r>
            <a:r>
              <a:rPr lang="en-US" altLang="en-US"/>
              <a:t> is a tentative answer to a well-framed question</a:t>
            </a:r>
          </a:p>
          <a:p>
            <a:r>
              <a:rPr lang="en-US" altLang="en-US"/>
              <a:t>A scientific hypothesis leads to predictions that can be tested by observation or experimentation</a:t>
            </a:r>
          </a:p>
        </p:txBody>
      </p:sp>
      <p:sp>
        <p:nvSpPr>
          <p:cNvPr id="24166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166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1206674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216400"/>
          </a:xfrm>
        </p:spPr>
        <p:txBody>
          <a:bodyPr/>
          <a:lstStyle/>
          <a:p>
            <a:r>
              <a:rPr lang="en-US" altLang="en-US"/>
              <a:t>For example,</a:t>
            </a:r>
          </a:p>
          <a:p>
            <a:pPr lvl="1"/>
            <a:r>
              <a:rPr lang="en-US" altLang="en-US"/>
              <a:t>Observation: Your flashlight doesn’t work</a:t>
            </a:r>
          </a:p>
          <a:p>
            <a:pPr lvl="1"/>
            <a:r>
              <a:rPr lang="en-US" altLang="en-US"/>
              <a:t>Question: Why doesn’t your flashlight work?</a:t>
            </a:r>
          </a:p>
          <a:p>
            <a:pPr lvl="1"/>
            <a:r>
              <a:rPr lang="en-US" altLang="en-US"/>
              <a:t>Hypothesis 1: The batteries are dead</a:t>
            </a:r>
          </a:p>
          <a:p>
            <a:pPr lvl="1"/>
            <a:r>
              <a:rPr lang="en-US" altLang="en-US"/>
              <a:t>Hypothesis 2: The bulb is burnt out</a:t>
            </a:r>
          </a:p>
          <a:p>
            <a:r>
              <a:rPr lang="en-US" altLang="en-US"/>
              <a:t>Both these hypotheses are testable</a:t>
            </a:r>
          </a:p>
        </p:txBody>
      </p:sp>
      <p:sp>
        <p:nvSpPr>
          <p:cNvPr id="29389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89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389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468108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17" name="Picture 13" descr="01_24-CampgroundInquiry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136525"/>
            <a:ext cx="3322637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718" name="Rectangle 1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0">
                <a:solidFill>
                  <a:srgbClr val="000000"/>
                </a:solidFill>
              </a:rPr>
              <a:t>Fig. 1-24</a:t>
            </a:r>
            <a:endParaRPr lang="en-US" altLang="en-US" sz="1500">
              <a:solidFill>
                <a:srgbClr val="FFFFFF"/>
              </a:solidFill>
            </a:endParaRPr>
          </a:p>
        </p:txBody>
      </p:sp>
      <p:sp>
        <p:nvSpPr>
          <p:cNvPr id="328719" name="Text Box 15"/>
          <p:cNvSpPr txBox="1">
            <a:spLocks noChangeArrowheads="1"/>
          </p:cNvSpPr>
          <p:nvPr/>
        </p:nvSpPr>
        <p:spPr bwMode="auto">
          <a:xfrm>
            <a:off x="4122738" y="873125"/>
            <a:ext cx="7397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</a:rPr>
              <a:t>Observations</a:t>
            </a:r>
            <a:endParaRPr lang="en-US" altLang="en-US" sz="9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8720" name="Text Box 16"/>
          <p:cNvSpPr txBox="1">
            <a:spLocks noChangeArrowheads="1"/>
          </p:cNvSpPr>
          <p:nvPr/>
        </p:nvSpPr>
        <p:spPr bwMode="auto">
          <a:xfrm>
            <a:off x="4230688" y="2062163"/>
            <a:ext cx="5302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</a:rPr>
              <a:t>Question</a:t>
            </a:r>
            <a:endParaRPr lang="en-US" altLang="en-US" sz="9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8721" name="Text Box 17"/>
          <p:cNvSpPr txBox="1">
            <a:spLocks noChangeArrowheads="1"/>
          </p:cNvSpPr>
          <p:nvPr/>
        </p:nvSpPr>
        <p:spPr bwMode="auto">
          <a:xfrm>
            <a:off x="3279775" y="2813050"/>
            <a:ext cx="82073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</a:rPr>
              <a:t>Hypothesis #1: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</a:rPr>
              <a:t>Dead batteries</a:t>
            </a:r>
            <a:endParaRPr lang="en-US" altLang="en-US" sz="9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8722" name="Text Box 18"/>
          <p:cNvSpPr txBox="1">
            <a:spLocks noChangeArrowheads="1"/>
          </p:cNvSpPr>
          <p:nvPr/>
        </p:nvSpPr>
        <p:spPr bwMode="auto">
          <a:xfrm>
            <a:off x="4895850" y="2806700"/>
            <a:ext cx="83343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</a:rPr>
              <a:t>Hypothesis #2: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</a:rPr>
              <a:t>Burnt-out bulb</a:t>
            </a:r>
            <a:endParaRPr lang="en-US" altLang="en-US" sz="9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8723" name="Text Box 19"/>
          <p:cNvSpPr txBox="1">
            <a:spLocks noChangeArrowheads="1"/>
          </p:cNvSpPr>
          <p:nvPr/>
        </p:nvSpPr>
        <p:spPr bwMode="auto">
          <a:xfrm>
            <a:off x="3186113" y="3498850"/>
            <a:ext cx="10604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</a:rPr>
              <a:t>Prediction: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</a:rPr>
              <a:t>Replacing batteries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</a:rPr>
              <a:t>will fix problem</a:t>
            </a:r>
            <a:endParaRPr lang="en-US" altLang="en-US" sz="9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8724" name="Text Box 20"/>
          <p:cNvSpPr txBox="1">
            <a:spLocks noChangeArrowheads="1"/>
          </p:cNvSpPr>
          <p:nvPr/>
        </p:nvSpPr>
        <p:spPr bwMode="auto">
          <a:xfrm>
            <a:off x="4894263" y="3498850"/>
            <a:ext cx="9048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</a:rPr>
              <a:t>Prediction: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</a:rPr>
              <a:t>Replacing bulb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</a:rPr>
              <a:t>will fix problem</a:t>
            </a:r>
            <a:endParaRPr lang="en-US" altLang="en-US" sz="9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8725" name="Text Box 21"/>
          <p:cNvSpPr txBox="1">
            <a:spLocks noChangeArrowheads="1"/>
          </p:cNvSpPr>
          <p:nvPr/>
        </p:nvSpPr>
        <p:spPr bwMode="auto">
          <a:xfrm>
            <a:off x="3228975" y="5032375"/>
            <a:ext cx="8826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</a:rPr>
              <a:t>Test prediction</a:t>
            </a:r>
            <a:endParaRPr lang="en-US" altLang="en-US" sz="9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8726" name="Text Box 22"/>
          <p:cNvSpPr txBox="1">
            <a:spLocks noChangeArrowheads="1"/>
          </p:cNvSpPr>
          <p:nvPr/>
        </p:nvSpPr>
        <p:spPr bwMode="auto">
          <a:xfrm>
            <a:off x="4822825" y="5032375"/>
            <a:ext cx="9144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</a:rPr>
              <a:t>Test prediction</a:t>
            </a:r>
            <a:endParaRPr lang="en-US" altLang="en-US" sz="9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8727" name="Text Box 23"/>
          <p:cNvSpPr txBox="1">
            <a:spLocks noChangeArrowheads="1"/>
          </p:cNvSpPr>
          <p:nvPr/>
        </p:nvSpPr>
        <p:spPr bwMode="auto">
          <a:xfrm>
            <a:off x="3003550" y="6337300"/>
            <a:ext cx="1371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</a:rPr>
              <a:t>Test falsifies hypothesis</a:t>
            </a:r>
            <a:endParaRPr lang="en-US" altLang="en-US" sz="9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8728" name="Text Box 24"/>
          <p:cNvSpPr txBox="1">
            <a:spLocks noChangeArrowheads="1"/>
          </p:cNvSpPr>
          <p:nvPr/>
        </p:nvSpPr>
        <p:spPr bwMode="auto">
          <a:xfrm>
            <a:off x="4418013" y="6342063"/>
            <a:ext cx="1766887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</a:rPr>
              <a:t>Test does not falsify hypothesis</a:t>
            </a:r>
            <a:endParaRPr lang="en-US" altLang="en-US" sz="900" b="1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168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914400"/>
          </a:xfrm>
        </p:spPr>
        <p:txBody>
          <a:bodyPr/>
          <a:lstStyle/>
          <a:p>
            <a:pPr marL="0" indent="0"/>
            <a:r>
              <a:rPr lang="en-US" altLang="en-US" i="1"/>
              <a:t>Deduction: The “If…Then” Logic of Hypothesis Based Science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3225800"/>
          </a:xfrm>
        </p:spPr>
        <p:txBody>
          <a:bodyPr/>
          <a:lstStyle/>
          <a:p>
            <a:r>
              <a:rPr lang="en-US" altLang="en-US" b="1"/>
              <a:t>Deductive reasoning </a:t>
            </a:r>
            <a:r>
              <a:rPr lang="en-US" altLang="en-US"/>
              <a:t>uses general premises to make specific predictions</a:t>
            </a:r>
          </a:p>
          <a:p>
            <a:r>
              <a:rPr lang="en-US" altLang="en-US"/>
              <a:t>For example, </a:t>
            </a:r>
            <a:r>
              <a:rPr lang="en-US" altLang="en-US" i="1"/>
              <a:t>if</a:t>
            </a:r>
            <a:r>
              <a:rPr lang="en-US" altLang="en-US"/>
              <a:t> organisms are made of cells (premise 1), and humans are organisms (premise 2), </a:t>
            </a:r>
            <a:r>
              <a:rPr lang="en-US" altLang="en-US" i="1"/>
              <a:t>then </a:t>
            </a:r>
            <a:r>
              <a:rPr lang="en-US" altLang="en-US"/>
              <a:t>humans are composed of cells (deductive prediction)</a:t>
            </a:r>
          </a:p>
        </p:txBody>
      </p:sp>
      <p:sp>
        <p:nvSpPr>
          <p:cNvPr id="24269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269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3110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/>
              <a:t>Evolution, the Overarching Theme of Biology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2311400"/>
          </a:xfrm>
        </p:spPr>
        <p:txBody>
          <a:bodyPr/>
          <a:lstStyle/>
          <a:p>
            <a:r>
              <a:rPr lang="en-US" altLang="en-US"/>
              <a:t>Evolution makes sense of everything we know about living organisms</a:t>
            </a:r>
          </a:p>
          <a:p>
            <a:r>
              <a:rPr lang="en-US" altLang="en-US"/>
              <a:t>Organisms living on Earth are modified descendents of common ancestors</a:t>
            </a:r>
          </a:p>
        </p:txBody>
      </p:sp>
      <p:sp>
        <p:nvSpPr>
          <p:cNvPr id="21402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402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5689039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A Closer Look at Hypotheses in Scientific Inquiry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534400" cy="5480050"/>
          </a:xfrm>
        </p:spPr>
        <p:txBody>
          <a:bodyPr/>
          <a:lstStyle/>
          <a:p>
            <a:r>
              <a:rPr lang="en-US" altLang="en-US"/>
              <a:t>A hypothesis must be </a:t>
            </a:r>
            <a:r>
              <a:rPr lang="en-US" altLang="en-US" i="1"/>
              <a:t>testable </a:t>
            </a:r>
            <a:r>
              <a:rPr lang="en-US" altLang="en-US"/>
              <a:t>and </a:t>
            </a:r>
            <a:r>
              <a:rPr lang="en-US" altLang="en-US" i="1"/>
              <a:t>falsifiable</a:t>
            </a:r>
          </a:p>
          <a:p>
            <a:r>
              <a:rPr lang="en-US" altLang="en-US"/>
              <a:t>Hypothesis-based science often makes use of two or more alternative hypotheses</a:t>
            </a:r>
          </a:p>
          <a:p>
            <a:r>
              <a:rPr lang="en-US" altLang="en-US"/>
              <a:t>Failure to falsify a hypothesis does not </a:t>
            </a:r>
            <a:r>
              <a:rPr lang="en-US" altLang="en-US" i="1"/>
              <a:t>prove </a:t>
            </a:r>
            <a:r>
              <a:rPr lang="en-US" altLang="en-US"/>
              <a:t>that hypothesis</a:t>
            </a:r>
          </a:p>
          <a:p>
            <a:pPr lvl="1"/>
            <a:r>
              <a:rPr lang="en-US" altLang="en-US"/>
              <a:t>For example, you replace your flashlight bulb, and it now works; this supports the hypothesis that your bulb was burnt out, but does not prove it (perhaps the first bulb was inserted incorrectly)</a:t>
            </a:r>
          </a:p>
        </p:txBody>
      </p:sp>
      <p:sp>
        <p:nvSpPr>
          <p:cNvPr id="24371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371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42117555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The Myth of the Scientific Method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5194300"/>
          </a:xfrm>
        </p:spPr>
        <p:txBody>
          <a:bodyPr/>
          <a:lstStyle/>
          <a:p>
            <a:r>
              <a:rPr lang="en-US" altLang="en-US"/>
              <a:t>The </a:t>
            </a:r>
            <a:r>
              <a:rPr lang="en-US" altLang="en-US" i="1"/>
              <a:t>scientific method </a:t>
            </a:r>
            <a:r>
              <a:rPr lang="en-US" altLang="en-US"/>
              <a:t>is an idealized process of inquiry</a:t>
            </a:r>
          </a:p>
          <a:p>
            <a:r>
              <a:rPr lang="en-US" altLang="en-US"/>
              <a:t>Hypothesis-based science is based on the “textbook” scientific method but rarely follows all the ordered steps</a:t>
            </a:r>
          </a:p>
          <a:p>
            <a:r>
              <a:rPr lang="en-US" altLang="en-US"/>
              <a:t>Discovery science has made important contributions with very little dependence on the so-called scientific method</a:t>
            </a:r>
          </a:p>
          <a:p>
            <a:endParaRPr lang="en-US" altLang="en-US"/>
          </a:p>
        </p:txBody>
      </p:sp>
      <p:sp>
        <p:nvSpPr>
          <p:cNvPr id="24474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474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9611780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914400"/>
          </a:xfrm>
        </p:spPr>
        <p:txBody>
          <a:bodyPr/>
          <a:lstStyle/>
          <a:p>
            <a:pPr marL="0" indent="0"/>
            <a:r>
              <a:rPr lang="en-US" altLang="en-US"/>
              <a:t>A Case Study in Scientific Inquiry: Investigating Mimicry in Snake Populations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5194300"/>
          </a:xfrm>
        </p:spPr>
        <p:txBody>
          <a:bodyPr/>
          <a:lstStyle/>
          <a:p>
            <a:r>
              <a:rPr lang="en-US" altLang="en-US"/>
              <a:t>Many poisonous species are brightly colored, which warns potential predators</a:t>
            </a:r>
          </a:p>
          <a:p>
            <a:r>
              <a:rPr lang="en-US" altLang="en-US"/>
              <a:t>Mimics are harmless species that closely resemble poisonous species</a:t>
            </a:r>
          </a:p>
          <a:p>
            <a:r>
              <a:rPr lang="en-US" altLang="en-US"/>
              <a:t>Henry Bates hypothesized that this mimicry evolved in harmless species as an evolutionary adaptation that reduces their chances of being eaten</a:t>
            </a:r>
          </a:p>
          <a:p>
            <a:endParaRPr lang="en-US" altLang="en-US"/>
          </a:p>
        </p:txBody>
      </p:sp>
      <p:sp>
        <p:nvSpPr>
          <p:cNvPr id="24576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576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4998324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5353050"/>
          </a:xfrm>
        </p:spPr>
        <p:txBody>
          <a:bodyPr/>
          <a:lstStyle/>
          <a:p>
            <a:r>
              <a:rPr lang="en-US" altLang="en-US"/>
              <a:t>This hypothesis was tested with the poisonous eastern coral snake and its mimic the nonpoisonous scarlet kingsnake</a:t>
            </a:r>
          </a:p>
          <a:p>
            <a:r>
              <a:rPr lang="en-US" altLang="en-US"/>
              <a:t>Both species live in the Carolinas, but the kingsnake is also found in regions without poisonous coral snakes</a:t>
            </a:r>
          </a:p>
          <a:p>
            <a:r>
              <a:rPr lang="en-US" altLang="en-US"/>
              <a:t>If predators inherit an avoidance of the coral snake’s coloration, then the colorful kingsnake will be attacked less often in the regions where coral snakes are present</a:t>
            </a:r>
          </a:p>
        </p:txBody>
      </p:sp>
      <p:sp>
        <p:nvSpPr>
          <p:cNvPr id="29082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082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7184026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52" name="Picture 24" descr="01_25SnakeRang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09563"/>
            <a:ext cx="8548687" cy="623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753" name="Rectangle 2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0">
                <a:solidFill>
                  <a:srgbClr val="000000"/>
                </a:solidFill>
              </a:rPr>
              <a:t>Fig. 1-25</a:t>
            </a:r>
            <a:endParaRPr lang="en-US" altLang="en-US" sz="1500">
              <a:solidFill>
                <a:srgbClr val="FFFFFF"/>
              </a:solidFill>
            </a:endParaRPr>
          </a:p>
        </p:txBody>
      </p:sp>
      <p:sp>
        <p:nvSpPr>
          <p:cNvPr id="329754" name="Text Box 26"/>
          <p:cNvSpPr txBox="1">
            <a:spLocks noChangeArrowheads="1"/>
          </p:cNvSpPr>
          <p:nvPr/>
        </p:nvSpPr>
        <p:spPr bwMode="auto">
          <a:xfrm>
            <a:off x="1103313" y="3751263"/>
            <a:ext cx="13001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South Carolina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9755" name="Text Box 27"/>
          <p:cNvSpPr txBox="1">
            <a:spLocks noChangeArrowheads="1"/>
          </p:cNvSpPr>
          <p:nvPr/>
        </p:nvSpPr>
        <p:spPr bwMode="auto">
          <a:xfrm>
            <a:off x="1897063" y="2927350"/>
            <a:ext cx="13001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North Carolina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9756" name="Text Box 28"/>
          <p:cNvSpPr txBox="1">
            <a:spLocks noChangeArrowheads="1"/>
          </p:cNvSpPr>
          <p:nvPr/>
        </p:nvSpPr>
        <p:spPr bwMode="auto">
          <a:xfrm>
            <a:off x="3743325" y="739775"/>
            <a:ext cx="1300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Key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9757" name="Text Box 29"/>
          <p:cNvSpPr txBox="1">
            <a:spLocks noChangeArrowheads="1"/>
          </p:cNvSpPr>
          <p:nvPr/>
        </p:nvSpPr>
        <p:spPr bwMode="auto">
          <a:xfrm>
            <a:off x="352425" y="319088"/>
            <a:ext cx="3916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Scarlet kingsnake (nonpoisonous)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9758" name="Text Box 30"/>
          <p:cNvSpPr txBox="1">
            <a:spLocks noChangeArrowheads="1"/>
          </p:cNvSpPr>
          <p:nvPr/>
        </p:nvSpPr>
        <p:spPr bwMode="auto">
          <a:xfrm>
            <a:off x="4068763" y="6080125"/>
            <a:ext cx="3916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Scarlet kingsnake (nonpoisonous)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9759" name="Text Box 31"/>
          <p:cNvSpPr txBox="1">
            <a:spLocks noChangeArrowheads="1"/>
          </p:cNvSpPr>
          <p:nvPr/>
        </p:nvSpPr>
        <p:spPr bwMode="auto">
          <a:xfrm>
            <a:off x="6430963" y="3375025"/>
            <a:ext cx="23923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Eastern coral snake (poisonous)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9760" name="Text Box 32"/>
          <p:cNvSpPr txBox="1">
            <a:spLocks noChangeArrowheads="1"/>
          </p:cNvSpPr>
          <p:nvPr/>
        </p:nvSpPr>
        <p:spPr bwMode="auto">
          <a:xfrm>
            <a:off x="3857625" y="1217613"/>
            <a:ext cx="20335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Range of scarlet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kingsnake only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9761" name="Text Box 33"/>
          <p:cNvSpPr txBox="1">
            <a:spLocks noChangeArrowheads="1"/>
          </p:cNvSpPr>
          <p:nvPr/>
        </p:nvSpPr>
        <p:spPr bwMode="auto">
          <a:xfrm>
            <a:off x="3857625" y="1774825"/>
            <a:ext cx="24892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Overlapping ranges of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scarlet kingsnake and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eastern coral snake</a:t>
            </a:r>
            <a:endParaRPr lang="en-US" altLang="en-US" b="1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0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Field Experiments with Artificial Snakes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178300"/>
          </a:xfrm>
        </p:spPr>
        <p:txBody>
          <a:bodyPr/>
          <a:lstStyle/>
          <a:p>
            <a:r>
              <a:rPr lang="en-US" altLang="en-US"/>
              <a:t>To test this mimicry hypothesis, researchers made hundreds of artificial snakes:</a:t>
            </a:r>
          </a:p>
          <a:p>
            <a:pPr lvl="1"/>
            <a:r>
              <a:rPr lang="en-US" altLang="en-US"/>
              <a:t>An experimental group resembling kingsnakes </a:t>
            </a:r>
          </a:p>
          <a:p>
            <a:pPr lvl="1"/>
            <a:r>
              <a:rPr lang="en-US" altLang="en-US"/>
              <a:t>A control group resembling plain brown snakes</a:t>
            </a:r>
          </a:p>
          <a:p>
            <a:pPr>
              <a:buFont typeface="Times" pitchFamily="18" charset="0"/>
              <a:buChar char="•"/>
            </a:pPr>
            <a:r>
              <a:rPr lang="en-US" altLang="en-US"/>
              <a:t>Equal numbers of both types were placed at field sites, including areas without poisonous coral snakes</a:t>
            </a:r>
          </a:p>
        </p:txBody>
      </p:sp>
      <p:sp>
        <p:nvSpPr>
          <p:cNvPr id="24678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678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5626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981450"/>
          </a:xfrm>
        </p:spPr>
        <p:txBody>
          <a:bodyPr/>
          <a:lstStyle/>
          <a:p>
            <a:pPr>
              <a:buFont typeface="Times" pitchFamily="18" charset="0"/>
              <a:buChar char="•"/>
            </a:pPr>
            <a:r>
              <a:rPr lang="en-US" altLang="en-US"/>
              <a:t>After four weeks, the scientists retrieved the artificial snakes and counted bite or claw marks</a:t>
            </a:r>
          </a:p>
          <a:p>
            <a:pPr>
              <a:buFont typeface="Times" pitchFamily="18" charset="0"/>
              <a:buChar char="•"/>
            </a:pPr>
            <a:r>
              <a:rPr lang="en-US" altLang="en-US"/>
              <a:t>The data fit the predictions of the mimicry hypothesis: the ringed snakes were attacked less frequently in the geographic region where coral snakes were found</a:t>
            </a:r>
          </a:p>
          <a:p>
            <a:endParaRPr lang="en-US" altLang="en-US"/>
          </a:p>
        </p:txBody>
      </p:sp>
      <p:sp>
        <p:nvSpPr>
          <p:cNvPr id="29184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184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1846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40425419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801" name="Picture 25" descr="01_27MimicPredationRat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36525"/>
            <a:ext cx="7456487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1802" name="Rectangle 26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0">
                <a:solidFill>
                  <a:srgbClr val="000000"/>
                </a:solidFill>
              </a:rPr>
              <a:t>Fig. 1-27</a:t>
            </a:r>
            <a:endParaRPr lang="en-US" altLang="en-US" sz="1500">
              <a:solidFill>
                <a:srgbClr val="FFFFFF"/>
              </a:solidFill>
            </a:endParaRPr>
          </a:p>
        </p:txBody>
      </p:sp>
      <p:sp>
        <p:nvSpPr>
          <p:cNvPr id="331803" name="Text Box 27"/>
          <p:cNvSpPr txBox="1">
            <a:spLocks noChangeArrowheads="1"/>
          </p:cNvSpPr>
          <p:nvPr/>
        </p:nvSpPr>
        <p:spPr bwMode="auto">
          <a:xfrm>
            <a:off x="6745288" y="1146175"/>
            <a:ext cx="15192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Artificial kingsnakes</a:t>
            </a:r>
            <a:endParaRPr lang="en-US" altLang="en-US" sz="2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1804" name="Text Box 28"/>
          <p:cNvSpPr txBox="1">
            <a:spLocks noChangeArrowheads="1"/>
          </p:cNvSpPr>
          <p:nvPr/>
        </p:nvSpPr>
        <p:spPr bwMode="auto">
          <a:xfrm>
            <a:off x="6745288" y="1905000"/>
            <a:ext cx="11255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Brown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artificial snakes</a:t>
            </a:r>
            <a:endParaRPr lang="en-US" altLang="en-US" sz="2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1805" name="Text Box 29"/>
          <p:cNvSpPr txBox="1">
            <a:spLocks noChangeArrowheads="1"/>
          </p:cNvSpPr>
          <p:nvPr/>
        </p:nvSpPr>
        <p:spPr bwMode="auto">
          <a:xfrm>
            <a:off x="2527300" y="1736725"/>
            <a:ext cx="668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83%</a:t>
            </a:r>
            <a:endParaRPr lang="en-US" altLang="en-US" sz="2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1806" name="Text Box 30"/>
          <p:cNvSpPr txBox="1">
            <a:spLocks noChangeArrowheads="1"/>
          </p:cNvSpPr>
          <p:nvPr/>
        </p:nvSpPr>
        <p:spPr bwMode="auto">
          <a:xfrm>
            <a:off x="5014913" y="1693863"/>
            <a:ext cx="668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84%</a:t>
            </a:r>
            <a:endParaRPr lang="en-US" altLang="en-US" sz="2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1807" name="Text Box 31"/>
          <p:cNvSpPr txBox="1">
            <a:spLocks noChangeArrowheads="1"/>
          </p:cNvSpPr>
          <p:nvPr/>
        </p:nvSpPr>
        <p:spPr bwMode="auto">
          <a:xfrm>
            <a:off x="3095625" y="4603750"/>
            <a:ext cx="668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17%</a:t>
            </a:r>
            <a:endParaRPr lang="en-US" altLang="en-US" sz="2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1808" name="Text Box 32"/>
          <p:cNvSpPr txBox="1">
            <a:spLocks noChangeArrowheads="1"/>
          </p:cNvSpPr>
          <p:nvPr/>
        </p:nvSpPr>
        <p:spPr bwMode="auto">
          <a:xfrm>
            <a:off x="4451350" y="4649788"/>
            <a:ext cx="668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16%</a:t>
            </a:r>
            <a:endParaRPr lang="en-US" altLang="en-US" sz="2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1809" name="Text Box 33"/>
          <p:cNvSpPr txBox="1">
            <a:spLocks noChangeArrowheads="1"/>
          </p:cNvSpPr>
          <p:nvPr/>
        </p:nvSpPr>
        <p:spPr bwMode="auto">
          <a:xfrm>
            <a:off x="2305050" y="5800725"/>
            <a:ext cx="16748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Coral snakes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absent</a:t>
            </a:r>
            <a:endParaRPr lang="en-US" altLang="en-US" sz="2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1810" name="Text Box 34"/>
          <p:cNvSpPr txBox="1">
            <a:spLocks noChangeArrowheads="1"/>
          </p:cNvSpPr>
          <p:nvPr/>
        </p:nvSpPr>
        <p:spPr bwMode="auto">
          <a:xfrm>
            <a:off x="4240213" y="5800725"/>
            <a:ext cx="16748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Coral snakes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present</a:t>
            </a:r>
            <a:endParaRPr lang="en-US" altLang="en-US" sz="2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1811" name="Text Box 35"/>
          <p:cNvSpPr txBox="1">
            <a:spLocks noChangeArrowheads="1"/>
          </p:cNvSpPr>
          <p:nvPr/>
        </p:nvSpPr>
        <p:spPr bwMode="auto">
          <a:xfrm rot="-5400000">
            <a:off x="-340519" y="3009107"/>
            <a:ext cx="32591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Percent of total attacks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on artificial snakes</a:t>
            </a:r>
            <a:endParaRPr lang="en-US" altLang="en-US" sz="2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1812" name="Text Box 36"/>
          <p:cNvSpPr txBox="1">
            <a:spLocks noChangeArrowheads="1"/>
          </p:cNvSpPr>
          <p:nvPr/>
        </p:nvSpPr>
        <p:spPr bwMode="auto">
          <a:xfrm>
            <a:off x="1508125" y="1195388"/>
            <a:ext cx="668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100</a:t>
            </a:r>
            <a:endParaRPr lang="en-US" altLang="en-US" sz="2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1813" name="Text Box 37"/>
          <p:cNvSpPr txBox="1">
            <a:spLocks noChangeArrowheads="1"/>
          </p:cNvSpPr>
          <p:nvPr/>
        </p:nvSpPr>
        <p:spPr bwMode="auto">
          <a:xfrm>
            <a:off x="1508125" y="2079625"/>
            <a:ext cx="668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80</a:t>
            </a:r>
            <a:endParaRPr lang="en-US" altLang="en-US" sz="2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1814" name="Text Box 38"/>
          <p:cNvSpPr txBox="1">
            <a:spLocks noChangeArrowheads="1"/>
          </p:cNvSpPr>
          <p:nvPr/>
        </p:nvSpPr>
        <p:spPr bwMode="auto">
          <a:xfrm>
            <a:off x="1508125" y="2911475"/>
            <a:ext cx="668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60</a:t>
            </a:r>
            <a:endParaRPr lang="en-US" altLang="en-US" sz="2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1815" name="Text Box 39"/>
          <p:cNvSpPr txBox="1">
            <a:spLocks noChangeArrowheads="1"/>
          </p:cNvSpPr>
          <p:nvPr/>
        </p:nvSpPr>
        <p:spPr bwMode="auto">
          <a:xfrm>
            <a:off x="1508125" y="3795713"/>
            <a:ext cx="668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40</a:t>
            </a:r>
            <a:endParaRPr lang="en-US" altLang="en-US" sz="2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1816" name="Text Box 40"/>
          <p:cNvSpPr txBox="1">
            <a:spLocks noChangeArrowheads="1"/>
          </p:cNvSpPr>
          <p:nvPr/>
        </p:nvSpPr>
        <p:spPr bwMode="auto">
          <a:xfrm>
            <a:off x="1508125" y="4645025"/>
            <a:ext cx="668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20</a:t>
            </a:r>
            <a:endParaRPr lang="en-US" altLang="en-US" sz="2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1817" name="Text Box 41"/>
          <p:cNvSpPr txBox="1">
            <a:spLocks noChangeArrowheads="1"/>
          </p:cNvSpPr>
          <p:nvPr/>
        </p:nvSpPr>
        <p:spPr bwMode="auto">
          <a:xfrm>
            <a:off x="1500188" y="5502275"/>
            <a:ext cx="668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0</a:t>
            </a:r>
            <a:endParaRPr lang="en-US" altLang="en-US" sz="20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1818" name="Rectangle 42"/>
          <p:cNvSpPr>
            <a:spLocks noChangeArrowheads="1"/>
          </p:cNvSpPr>
          <p:nvPr/>
        </p:nvSpPr>
        <p:spPr bwMode="auto">
          <a:xfrm>
            <a:off x="892175" y="298450"/>
            <a:ext cx="3125788" cy="533400"/>
          </a:xfrm>
          <a:prstGeom prst="rect">
            <a:avLst/>
          </a:prstGeom>
          <a:solidFill>
            <a:srgbClr val="FECC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31819" name="Text Box 43"/>
          <p:cNvSpPr txBox="1">
            <a:spLocks noChangeArrowheads="1"/>
          </p:cNvSpPr>
          <p:nvPr/>
        </p:nvSpPr>
        <p:spPr bwMode="auto">
          <a:xfrm>
            <a:off x="1069975" y="339725"/>
            <a:ext cx="17573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5472"/>
                </a:solidFill>
              </a:rPr>
              <a:t>RESULTS</a:t>
            </a:r>
            <a:endParaRPr lang="en-US" altLang="en-US" sz="2800" b="1">
              <a:solidFill>
                <a:srgbClr val="005472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Designing Controlled Experiments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916488"/>
          </a:xfrm>
        </p:spPr>
        <p:txBody>
          <a:bodyPr/>
          <a:lstStyle/>
          <a:p>
            <a:r>
              <a:rPr lang="en-US" altLang="en-US" sz="2600"/>
              <a:t>A </a:t>
            </a:r>
            <a:r>
              <a:rPr lang="en-US" altLang="en-US" sz="2600" b="1"/>
              <a:t>controlled experiment </a:t>
            </a:r>
            <a:r>
              <a:rPr lang="en-US" altLang="en-US" sz="2600"/>
              <a:t>compares an experimental group (the artificial kingsnakes) with a control group (the artificial brown snakes)</a:t>
            </a:r>
          </a:p>
          <a:p>
            <a:r>
              <a:rPr lang="en-US" altLang="en-US" sz="2600"/>
              <a:t>Ideally, only the variable of interest (the color pattern of the artificial snakes) differs between the control and experimental groups</a:t>
            </a:r>
          </a:p>
          <a:p>
            <a:r>
              <a:rPr lang="en-US" altLang="en-US" sz="2600"/>
              <a:t>A controlled experiment means that control groups are used to cancel the effects of unwanted variables</a:t>
            </a:r>
          </a:p>
          <a:p>
            <a:r>
              <a:rPr lang="en-US" altLang="en-US" sz="2600"/>
              <a:t>A controlled experiment does </a:t>
            </a:r>
            <a:r>
              <a:rPr lang="en-US" altLang="en-US" sz="2600" i="1"/>
              <a:t>not </a:t>
            </a:r>
            <a:r>
              <a:rPr lang="en-US" altLang="en-US" sz="2600"/>
              <a:t>mean that all unwanted variables are kept constant</a:t>
            </a:r>
            <a:endParaRPr lang="en-US" altLang="en-US" sz="2400"/>
          </a:p>
        </p:txBody>
      </p:sp>
      <p:sp>
        <p:nvSpPr>
          <p:cNvPr id="24781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781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0477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/>
              <a:t>Limitations of Science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3473450"/>
          </a:xfrm>
        </p:spPr>
        <p:txBody>
          <a:bodyPr/>
          <a:lstStyle/>
          <a:p>
            <a:r>
              <a:rPr lang="en-US" altLang="en-US"/>
              <a:t>In science, observations and experimental results must be repeatable</a:t>
            </a:r>
          </a:p>
          <a:p>
            <a:r>
              <a:rPr lang="en-US" altLang="en-US"/>
              <a:t>Science cannot support or falsify supernatural explanations, which are outside the bounds of science</a:t>
            </a:r>
          </a:p>
          <a:p>
            <a:pPr lvl="1"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48838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8839" name="Line 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5740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534400" cy="914400"/>
          </a:xfrm>
        </p:spPr>
        <p:txBody>
          <a:bodyPr/>
          <a:lstStyle/>
          <a:p>
            <a:pPr marL="58738" indent="0"/>
            <a:r>
              <a:rPr lang="en-US" altLang="en-US" i="1"/>
              <a:t>Theme</a:t>
            </a:r>
            <a:r>
              <a:rPr lang="en-US" altLang="en-US"/>
              <a:t>: New properties emerge at each level in the biological hierarchy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2850"/>
            <a:ext cx="8534400" cy="2311400"/>
          </a:xfrm>
        </p:spPr>
        <p:txBody>
          <a:bodyPr/>
          <a:lstStyle/>
          <a:p>
            <a:r>
              <a:rPr lang="en-US" altLang="en-US"/>
              <a:t>Life can be studied at different levels from molecules to the entire living planet</a:t>
            </a:r>
          </a:p>
          <a:p>
            <a:r>
              <a:rPr lang="en-US" altLang="en-US"/>
              <a:t>The study of life can be divided into different levels of biological organization</a:t>
            </a:r>
          </a:p>
        </p:txBody>
      </p:sp>
      <p:sp>
        <p:nvSpPr>
          <p:cNvPr id="21504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504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4679680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503238"/>
          </a:xfrm>
        </p:spPr>
        <p:txBody>
          <a:bodyPr/>
          <a:lstStyle/>
          <a:p>
            <a:r>
              <a:rPr lang="en-US" altLang="en-US"/>
              <a:t>Theories in Science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534400" cy="3609975"/>
          </a:xfrm>
        </p:spPr>
        <p:txBody>
          <a:bodyPr/>
          <a:lstStyle/>
          <a:p>
            <a:r>
              <a:rPr lang="en-US" altLang="en-US"/>
              <a:t>In the context of science, a </a:t>
            </a:r>
            <a:r>
              <a:rPr lang="en-US" altLang="en-US" b="1"/>
              <a:t>theory </a:t>
            </a:r>
            <a:r>
              <a:rPr lang="en-US" altLang="en-US"/>
              <a:t>is:</a:t>
            </a:r>
          </a:p>
          <a:p>
            <a:pPr lvl="1"/>
            <a:r>
              <a:rPr lang="en-US" altLang="en-US"/>
              <a:t>Broader in scope than a hypothesis</a:t>
            </a:r>
          </a:p>
          <a:p>
            <a:pPr lvl="1"/>
            <a:r>
              <a:rPr lang="en-US" altLang="en-US"/>
              <a:t>General, and can lead to new testable hypotheses</a:t>
            </a:r>
          </a:p>
          <a:p>
            <a:pPr lvl="1"/>
            <a:r>
              <a:rPr lang="en-US" altLang="en-US"/>
              <a:t>Supported by a large body of evidence in comparison to a hypothesis</a:t>
            </a:r>
          </a:p>
        </p:txBody>
      </p:sp>
      <p:sp>
        <p:nvSpPr>
          <p:cNvPr id="24986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9861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4303110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/>
              <a:t>Model Building in Science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917950"/>
          </a:xfrm>
        </p:spPr>
        <p:txBody>
          <a:bodyPr/>
          <a:lstStyle/>
          <a:p>
            <a:r>
              <a:rPr lang="en-US" altLang="en-US" b="1"/>
              <a:t>Models </a:t>
            </a:r>
            <a:r>
              <a:rPr lang="en-US" altLang="en-US"/>
              <a:t>are representations of natural phenomena and can take the form of:</a:t>
            </a:r>
          </a:p>
          <a:p>
            <a:pPr lvl="1"/>
            <a:r>
              <a:rPr lang="en-US" altLang="en-US"/>
              <a:t>Diagrams</a:t>
            </a:r>
          </a:p>
          <a:p>
            <a:pPr lvl="1"/>
            <a:r>
              <a:rPr lang="en-US" altLang="en-US"/>
              <a:t>Three-dimensional objects</a:t>
            </a:r>
          </a:p>
          <a:p>
            <a:pPr lvl="1"/>
            <a:r>
              <a:rPr lang="en-US" altLang="en-US"/>
              <a:t>Computer programs</a:t>
            </a:r>
          </a:p>
          <a:p>
            <a:pPr lvl="1"/>
            <a:r>
              <a:rPr lang="en-US" altLang="en-US"/>
              <a:t>Mathematical equations</a:t>
            </a:r>
          </a:p>
        </p:txBody>
      </p:sp>
      <p:sp>
        <p:nvSpPr>
          <p:cNvPr id="25088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0885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0886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6061588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16" name="Picture 16" descr="01_28BloodFlowModel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36525"/>
            <a:ext cx="4902200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817" name="Rectangle 17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0">
                <a:solidFill>
                  <a:srgbClr val="000000"/>
                </a:solidFill>
              </a:rPr>
              <a:t>Fig. 1-28</a:t>
            </a:r>
            <a:endParaRPr lang="en-US" altLang="en-US" sz="1500">
              <a:solidFill>
                <a:srgbClr val="FFFFFF"/>
              </a:solidFill>
            </a:endParaRPr>
          </a:p>
        </p:txBody>
      </p:sp>
      <p:sp>
        <p:nvSpPr>
          <p:cNvPr id="332818" name="Text Box 18"/>
          <p:cNvSpPr txBox="1">
            <a:spLocks noChangeArrowheads="1"/>
          </p:cNvSpPr>
          <p:nvPr/>
        </p:nvSpPr>
        <p:spPr bwMode="auto">
          <a:xfrm>
            <a:off x="2744788" y="147638"/>
            <a:ext cx="12128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</a:rPr>
              <a:t>From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</a:rPr>
              <a:t>body</a:t>
            </a:r>
            <a:endParaRPr lang="en-US" altLang="en-US" sz="26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2819" name="Text Box 19"/>
          <p:cNvSpPr txBox="1">
            <a:spLocks noChangeArrowheads="1"/>
          </p:cNvSpPr>
          <p:nvPr/>
        </p:nvSpPr>
        <p:spPr bwMode="auto">
          <a:xfrm>
            <a:off x="5287963" y="147638"/>
            <a:ext cx="12128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</a:rPr>
              <a:t>From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</a:rPr>
              <a:t>lungs</a:t>
            </a:r>
            <a:endParaRPr lang="en-US" altLang="en-US" sz="26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2820" name="Text Box 20"/>
          <p:cNvSpPr txBox="1">
            <a:spLocks noChangeArrowheads="1"/>
          </p:cNvSpPr>
          <p:nvPr/>
        </p:nvSpPr>
        <p:spPr bwMode="auto">
          <a:xfrm>
            <a:off x="2763838" y="1917700"/>
            <a:ext cx="12128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</a:rPr>
              <a:t>Right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</a:rPr>
              <a:t>atrium</a:t>
            </a:r>
            <a:endParaRPr lang="en-US" altLang="en-US" sz="26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2821" name="Text Box 21"/>
          <p:cNvSpPr txBox="1">
            <a:spLocks noChangeArrowheads="1"/>
          </p:cNvSpPr>
          <p:nvPr/>
        </p:nvSpPr>
        <p:spPr bwMode="auto">
          <a:xfrm>
            <a:off x="5129213" y="1917700"/>
            <a:ext cx="12128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</a:rPr>
              <a:t>Left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</a:rPr>
              <a:t>atrium</a:t>
            </a:r>
            <a:endParaRPr lang="en-US" altLang="en-US" sz="26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2822" name="Text Box 22"/>
          <p:cNvSpPr txBox="1">
            <a:spLocks noChangeArrowheads="1"/>
          </p:cNvSpPr>
          <p:nvPr/>
        </p:nvSpPr>
        <p:spPr bwMode="auto">
          <a:xfrm>
            <a:off x="4995863" y="4089400"/>
            <a:ext cx="14668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</a:rPr>
              <a:t>Left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</a:rPr>
              <a:t>ventricle</a:t>
            </a:r>
            <a:endParaRPr lang="en-US" altLang="en-US" sz="26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2823" name="Text Box 23"/>
          <p:cNvSpPr txBox="1">
            <a:spLocks noChangeArrowheads="1"/>
          </p:cNvSpPr>
          <p:nvPr/>
        </p:nvSpPr>
        <p:spPr bwMode="auto">
          <a:xfrm>
            <a:off x="2646363" y="4089400"/>
            <a:ext cx="14668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</a:rPr>
              <a:t>Right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</a:rPr>
              <a:t>ventricle</a:t>
            </a:r>
            <a:endParaRPr lang="en-US" altLang="en-US" sz="26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2824" name="Text Box 24"/>
          <p:cNvSpPr txBox="1">
            <a:spLocks noChangeArrowheads="1"/>
          </p:cNvSpPr>
          <p:nvPr/>
        </p:nvSpPr>
        <p:spPr bwMode="auto">
          <a:xfrm>
            <a:off x="2627313" y="6191250"/>
            <a:ext cx="14668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</a:rPr>
              <a:t>To lungs</a:t>
            </a:r>
            <a:endParaRPr lang="en-US" altLang="en-US" sz="26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32825" name="Text Box 25"/>
          <p:cNvSpPr txBox="1">
            <a:spLocks noChangeArrowheads="1"/>
          </p:cNvSpPr>
          <p:nvPr/>
        </p:nvSpPr>
        <p:spPr bwMode="auto">
          <a:xfrm>
            <a:off x="5049838" y="6191250"/>
            <a:ext cx="14668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</a:rPr>
              <a:t>To body</a:t>
            </a:r>
            <a:endParaRPr lang="en-US" altLang="en-US" sz="2600" b="1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/>
              <a:t>The Culture of Science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3524250"/>
          </a:xfrm>
        </p:spPr>
        <p:txBody>
          <a:bodyPr/>
          <a:lstStyle/>
          <a:p>
            <a:r>
              <a:rPr lang="en-US" altLang="en-US"/>
              <a:t>Most scientists work in teams, which often include graduate and undergraduate students</a:t>
            </a:r>
          </a:p>
          <a:p>
            <a:r>
              <a:rPr lang="en-US" altLang="en-US"/>
              <a:t>Good communication is important in order to share results through seminars, publications, and websites</a:t>
            </a:r>
          </a:p>
          <a:p>
            <a:endParaRPr lang="en-US" altLang="en-US"/>
          </a:p>
        </p:txBody>
      </p:sp>
      <p:sp>
        <p:nvSpPr>
          <p:cNvPr id="25190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190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7615015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/>
              <a:t>Science, Technology, and Society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279900"/>
          </a:xfrm>
        </p:spPr>
        <p:txBody>
          <a:bodyPr/>
          <a:lstStyle/>
          <a:p>
            <a:r>
              <a:rPr lang="en-US" altLang="en-US"/>
              <a:t>The goal of science is to understand natural phenomena</a:t>
            </a:r>
          </a:p>
          <a:p>
            <a:r>
              <a:rPr lang="en-US" altLang="en-US"/>
              <a:t>The goal of </a:t>
            </a:r>
            <a:r>
              <a:rPr lang="en-US" altLang="en-US" b="1"/>
              <a:t>technology </a:t>
            </a:r>
            <a:r>
              <a:rPr lang="en-US" altLang="en-US"/>
              <a:t>is to </a:t>
            </a:r>
            <a:r>
              <a:rPr lang="en-US" altLang="en-US" i="1"/>
              <a:t>apply </a:t>
            </a:r>
            <a:r>
              <a:rPr lang="en-US" altLang="en-US"/>
              <a:t>scientific knowledge for some specific purpose</a:t>
            </a:r>
          </a:p>
          <a:p>
            <a:r>
              <a:rPr lang="en-US" altLang="en-US"/>
              <a:t>Science and technology are interdependent</a:t>
            </a:r>
          </a:p>
          <a:p>
            <a:r>
              <a:rPr lang="en-US" altLang="en-US"/>
              <a:t>Biology is marked by “discoveries,” while technology is marked by “inventions”</a:t>
            </a:r>
          </a:p>
        </p:txBody>
      </p:sp>
      <p:sp>
        <p:nvSpPr>
          <p:cNvPr id="25293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2933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7750649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5211763"/>
          </a:xfrm>
        </p:spPr>
        <p:txBody>
          <a:bodyPr/>
          <a:lstStyle/>
          <a:p>
            <a:r>
              <a:rPr lang="en-US" altLang="en-US"/>
              <a:t>The combination of science and technology has dramatic effects on society</a:t>
            </a:r>
          </a:p>
          <a:p>
            <a:pPr lvl="1"/>
            <a:r>
              <a:rPr lang="en-US" altLang="en-US"/>
              <a:t>For example, the discovery of DNA by James Watson and Francis Crick allowed for advances in DNA technology such as testing for hereditary diseases</a:t>
            </a:r>
          </a:p>
          <a:p>
            <a:r>
              <a:rPr lang="en-US" altLang="en-US"/>
              <a:t>Ethical issues can arise from new technology, but have as much to do with politics, economics, and cultural values as with science and technology </a:t>
            </a:r>
          </a:p>
        </p:txBody>
      </p:sp>
      <p:sp>
        <p:nvSpPr>
          <p:cNvPr id="29286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286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9401339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0">
                <a:solidFill>
                  <a:srgbClr val="000000"/>
                </a:solidFill>
              </a:rPr>
              <a:t>Fig. 1-UN1</a:t>
            </a:r>
            <a:endParaRPr lang="en-US" altLang="en-US" sz="1500">
              <a:solidFill>
                <a:srgbClr val="FFFFFF"/>
              </a:solidFill>
            </a:endParaRPr>
          </a:p>
        </p:txBody>
      </p:sp>
      <p:pic>
        <p:nvPicPr>
          <p:cNvPr id="555013" name="Picture 5" descr="01_UN01Summary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712788"/>
            <a:ext cx="8548687" cy="5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108" name="Picture 4" descr="01_UN03Summary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130175"/>
            <a:ext cx="5548313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9109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0">
                <a:solidFill>
                  <a:srgbClr val="000000"/>
                </a:solidFill>
              </a:rPr>
              <a:t>Fig. 1-UN3</a:t>
            </a:r>
            <a:endParaRPr lang="en-US" altLang="en-US" sz="1500">
              <a:solidFill>
                <a:srgbClr val="FFFFFF"/>
              </a:solidFill>
            </a:endParaRPr>
          </a:p>
        </p:txBody>
      </p:sp>
      <p:sp>
        <p:nvSpPr>
          <p:cNvPr id="559110" name="Text Box 6"/>
          <p:cNvSpPr txBox="1">
            <a:spLocks noChangeArrowheads="1"/>
          </p:cNvSpPr>
          <p:nvPr/>
        </p:nvSpPr>
        <p:spPr bwMode="auto">
          <a:xfrm>
            <a:off x="3133725" y="1695450"/>
            <a:ext cx="23780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</a:rPr>
              <a:t>Producers</a:t>
            </a:r>
            <a:endParaRPr lang="en-US" altLang="en-US" sz="36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59111" name="Text Box 7"/>
          <p:cNvSpPr txBox="1">
            <a:spLocks noChangeArrowheads="1"/>
          </p:cNvSpPr>
          <p:nvPr/>
        </p:nvSpPr>
        <p:spPr bwMode="auto">
          <a:xfrm>
            <a:off x="2835275" y="4208463"/>
            <a:ext cx="26844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</a:rPr>
              <a:t>Consumers</a:t>
            </a:r>
            <a:endParaRPr lang="en-US" altLang="en-US" sz="3600" b="1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348" name="Picture 4" descr="01_UN08Summary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36525"/>
            <a:ext cx="6029325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9349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0">
                <a:solidFill>
                  <a:srgbClr val="000000"/>
                </a:solidFill>
              </a:rPr>
              <a:t>Fig. 1-UN8</a:t>
            </a:r>
            <a:endParaRPr lang="en-US" altLang="en-US" sz="1500">
              <a:solidFill>
                <a:srgbClr val="FFFFFF"/>
              </a:solidFill>
            </a:endParaRPr>
          </a:p>
        </p:txBody>
      </p:sp>
      <p:sp>
        <p:nvSpPr>
          <p:cNvPr id="569350" name="Text Box 6"/>
          <p:cNvSpPr txBox="1">
            <a:spLocks noChangeArrowheads="1"/>
          </p:cNvSpPr>
          <p:nvPr/>
        </p:nvSpPr>
        <p:spPr bwMode="auto">
          <a:xfrm>
            <a:off x="3865563" y="312738"/>
            <a:ext cx="2044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</a:rPr>
              <a:t>Population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</a:rPr>
              <a:t>of organisms</a:t>
            </a:r>
            <a:endParaRPr lang="en-US" altLang="en-US" sz="21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69351" name="Text Box 7"/>
          <p:cNvSpPr txBox="1">
            <a:spLocks noChangeArrowheads="1"/>
          </p:cNvSpPr>
          <p:nvPr/>
        </p:nvSpPr>
        <p:spPr bwMode="auto">
          <a:xfrm>
            <a:off x="2093913" y="1924050"/>
            <a:ext cx="1554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</a:rPr>
              <a:t>Hereditary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</a:rPr>
              <a:t>variations</a:t>
            </a:r>
            <a:endParaRPr lang="en-US" altLang="en-US" sz="21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69352" name="Text Box 8"/>
          <p:cNvSpPr txBox="1">
            <a:spLocks noChangeArrowheads="1"/>
          </p:cNvSpPr>
          <p:nvPr/>
        </p:nvSpPr>
        <p:spPr bwMode="auto">
          <a:xfrm>
            <a:off x="5387975" y="1924050"/>
            <a:ext cx="218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</a:rPr>
              <a:t>Overproduction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</a:rPr>
              <a:t>and competition</a:t>
            </a:r>
            <a:endParaRPr lang="en-US" altLang="en-US" sz="21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69353" name="Text Box 9"/>
          <p:cNvSpPr txBox="1">
            <a:spLocks noChangeArrowheads="1"/>
          </p:cNvSpPr>
          <p:nvPr/>
        </p:nvSpPr>
        <p:spPr bwMode="auto">
          <a:xfrm>
            <a:off x="3286125" y="3884613"/>
            <a:ext cx="28765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</a:rPr>
              <a:t>Differences 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</a:rPr>
              <a:t>reproductive success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</a:rPr>
              <a:t>of individuals</a:t>
            </a:r>
            <a:endParaRPr lang="en-US" altLang="en-US" sz="21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69354" name="Text Box 10"/>
          <p:cNvSpPr txBox="1">
            <a:spLocks noChangeArrowheads="1"/>
          </p:cNvSpPr>
          <p:nvPr/>
        </p:nvSpPr>
        <p:spPr bwMode="auto">
          <a:xfrm>
            <a:off x="3089275" y="5765800"/>
            <a:ext cx="3297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</a:rPr>
              <a:t>Evolution of adaptations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000000"/>
                </a:solidFill>
              </a:rPr>
              <a:t>in the population</a:t>
            </a:r>
            <a:endParaRPr lang="en-US" altLang="en-US" sz="21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69355" name="Text Box 11"/>
          <p:cNvSpPr txBox="1">
            <a:spLocks noChangeArrowheads="1"/>
          </p:cNvSpPr>
          <p:nvPr/>
        </p:nvSpPr>
        <p:spPr bwMode="auto">
          <a:xfrm>
            <a:off x="3306763" y="2930525"/>
            <a:ext cx="2500312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00"/>
                </a:solidFill>
              </a:rPr>
              <a:t>Environmental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00"/>
                </a:solidFill>
              </a:rPr>
              <a:t>factors</a:t>
            </a:r>
            <a:endParaRPr lang="en-US" altLang="en-US" sz="2200" b="1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04" name="Rectangle 12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0">
                <a:solidFill>
                  <a:srgbClr val="000000"/>
                </a:solidFill>
              </a:rPr>
              <a:t>Fig. 1-UN9</a:t>
            </a:r>
            <a:endParaRPr lang="en-US" altLang="en-US" sz="1500">
              <a:solidFill>
                <a:srgbClr val="FFFFFF"/>
              </a:solidFill>
            </a:endParaRPr>
          </a:p>
        </p:txBody>
      </p:sp>
      <p:pic>
        <p:nvPicPr>
          <p:cNvPr id="571405" name="Picture 13" descr="01_UN09AnsCC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760538"/>
            <a:ext cx="8555037" cy="333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7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38" name="Picture 34" descr="01_04-BiologicalOr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368425"/>
            <a:ext cx="8505825" cy="41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139" name="Rectangle 3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450850" indent="-450850" algn="l">
              <a:lnSpc>
                <a:spcPct val="90000"/>
              </a:lnSpc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9080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13652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8224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2279650" indent="-4508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0">
                <a:solidFill>
                  <a:srgbClr val="000000"/>
                </a:solidFill>
              </a:rPr>
              <a:t>Fig. 1-4</a:t>
            </a:r>
            <a:endParaRPr lang="en-US" altLang="en-US" sz="1500">
              <a:solidFill>
                <a:srgbClr val="FFFFFF"/>
              </a:solidFill>
            </a:endParaRPr>
          </a:p>
        </p:txBody>
      </p:sp>
      <p:sp>
        <p:nvSpPr>
          <p:cNvPr id="303140" name="Text Box 36"/>
          <p:cNvSpPr txBox="1">
            <a:spLocks noChangeArrowheads="1"/>
          </p:cNvSpPr>
          <p:nvPr/>
        </p:nvSpPr>
        <p:spPr bwMode="auto">
          <a:xfrm>
            <a:off x="2068513" y="1425575"/>
            <a:ext cx="17272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The biosphere</a:t>
            </a:r>
            <a:endParaRPr lang="en-US" altLang="en-US" sz="24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3141" name="Text Box 37"/>
          <p:cNvSpPr txBox="1">
            <a:spLocks noChangeArrowheads="1"/>
          </p:cNvSpPr>
          <p:nvPr/>
        </p:nvSpPr>
        <p:spPr bwMode="auto">
          <a:xfrm>
            <a:off x="349250" y="3494088"/>
            <a:ext cx="17272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Communities</a:t>
            </a:r>
            <a:endParaRPr lang="en-US" altLang="en-US" sz="24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3142" name="Text Box 38"/>
          <p:cNvSpPr txBox="1">
            <a:spLocks noChangeArrowheads="1"/>
          </p:cNvSpPr>
          <p:nvPr/>
        </p:nvSpPr>
        <p:spPr bwMode="auto">
          <a:xfrm>
            <a:off x="782638" y="4632325"/>
            <a:ext cx="17272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Populations</a:t>
            </a:r>
            <a:endParaRPr lang="en-US" altLang="en-US" sz="24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3143" name="Text Box 39"/>
          <p:cNvSpPr txBox="1">
            <a:spLocks noChangeArrowheads="1"/>
          </p:cNvSpPr>
          <p:nvPr/>
        </p:nvSpPr>
        <p:spPr bwMode="auto">
          <a:xfrm>
            <a:off x="3465513" y="5045075"/>
            <a:ext cx="13509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Organisms</a:t>
            </a:r>
            <a:endParaRPr lang="en-US" altLang="en-US" sz="24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3144" name="Text Box 40"/>
          <p:cNvSpPr txBox="1">
            <a:spLocks noChangeArrowheads="1"/>
          </p:cNvSpPr>
          <p:nvPr/>
        </p:nvSpPr>
        <p:spPr bwMode="auto">
          <a:xfrm>
            <a:off x="3359150" y="2873375"/>
            <a:ext cx="13509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Ecosystems</a:t>
            </a:r>
            <a:endParaRPr lang="en-US" altLang="en-US" sz="24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3145" name="Text Box 41"/>
          <p:cNvSpPr txBox="1">
            <a:spLocks noChangeArrowheads="1"/>
          </p:cNvSpPr>
          <p:nvPr/>
        </p:nvSpPr>
        <p:spPr bwMode="auto">
          <a:xfrm>
            <a:off x="4630738" y="2236788"/>
            <a:ext cx="16922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Organs and organ systems</a:t>
            </a:r>
            <a:endParaRPr lang="en-US" altLang="en-US" sz="24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3146" name="Text Box 42"/>
          <p:cNvSpPr txBox="1">
            <a:spLocks noChangeArrowheads="1"/>
          </p:cNvSpPr>
          <p:nvPr/>
        </p:nvSpPr>
        <p:spPr bwMode="auto">
          <a:xfrm>
            <a:off x="6781800" y="1922463"/>
            <a:ext cx="6937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Cells</a:t>
            </a:r>
            <a:endParaRPr lang="en-US" altLang="en-US" sz="24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3147" name="Text Box 43"/>
          <p:cNvSpPr txBox="1">
            <a:spLocks noChangeArrowheads="1"/>
          </p:cNvSpPr>
          <p:nvPr/>
        </p:nvSpPr>
        <p:spPr bwMode="auto">
          <a:xfrm>
            <a:off x="7380288" y="2525713"/>
            <a:ext cx="69373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Cell</a:t>
            </a:r>
            <a:endParaRPr lang="en-US" altLang="en-US" sz="16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3148" name="Text Box 44"/>
          <p:cNvSpPr txBox="1">
            <a:spLocks noChangeArrowheads="1"/>
          </p:cNvSpPr>
          <p:nvPr/>
        </p:nvSpPr>
        <p:spPr bwMode="auto">
          <a:xfrm>
            <a:off x="7634288" y="3152775"/>
            <a:ext cx="13462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Organelles</a:t>
            </a:r>
            <a:endParaRPr lang="en-US" altLang="en-US" sz="24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3149" name="Text Box 45"/>
          <p:cNvSpPr txBox="1">
            <a:spLocks noChangeArrowheads="1"/>
          </p:cNvSpPr>
          <p:nvPr/>
        </p:nvSpPr>
        <p:spPr bwMode="auto">
          <a:xfrm>
            <a:off x="8069263" y="4083050"/>
            <a:ext cx="6937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Atoms</a:t>
            </a:r>
            <a:endParaRPr lang="en-US" altLang="en-US" sz="16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3150" name="Text Box 46"/>
          <p:cNvSpPr txBox="1">
            <a:spLocks noChangeArrowheads="1"/>
          </p:cNvSpPr>
          <p:nvPr/>
        </p:nvSpPr>
        <p:spPr bwMode="auto">
          <a:xfrm>
            <a:off x="7077075" y="4605338"/>
            <a:ext cx="12239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Molecules</a:t>
            </a:r>
            <a:endParaRPr lang="en-US" altLang="en-US" sz="24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3151" name="Text Box 47"/>
          <p:cNvSpPr txBox="1">
            <a:spLocks noChangeArrowheads="1"/>
          </p:cNvSpPr>
          <p:nvPr/>
        </p:nvSpPr>
        <p:spPr bwMode="auto">
          <a:xfrm>
            <a:off x="5526088" y="4324350"/>
            <a:ext cx="9794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Tissues</a:t>
            </a:r>
            <a:endParaRPr lang="en-US" altLang="en-US" sz="24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3152" name="Line 48"/>
          <p:cNvSpPr>
            <a:spLocks noChangeShapeType="1"/>
          </p:cNvSpPr>
          <p:nvPr/>
        </p:nvSpPr>
        <p:spPr bwMode="auto">
          <a:xfrm flipV="1">
            <a:off x="7000875" y="2632075"/>
            <a:ext cx="358775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3153" name="Line 49"/>
          <p:cNvSpPr>
            <a:spLocks noChangeShapeType="1"/>
          </p:cNvSpPr>
          <p:nvPr/>
        </p:nvSpPr>
        <p:spPr bwMode="auto">
          <a:xfrm>
            <a:off x="7940675" y="3997325"/>
            <a:ext cx="130175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3154" name="Line 50"/>
          <p:cNvSpPr>
            <a:spLocks noChangeShapeType="1"/>
          </p:cNvSpPr>
          <p:nvPr/>
        </p:nvSpPr>
        <p:spPr bwMode="auto">
          <a:xfrm flipH="1" flipV="1">
            <a:off x="7950200" y="4095750"/>
            <a:ext cx="117475" cy="5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3155" name="Text Box 51"/>
          <p:cNvSpPr txBox="1">
            <a:spLocks noChangeArrowheads="1"/>
          </p:cNvSpPr>
          <p:nvPr/>
        </p:nvSpPr>
        <p:spPr bwMode="auto">
          <a:xfrm>
            <a:off x="6278563" y="2201863"/>
            <a:ext cx="57943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10 µm</a:t>
            </a:r>
            <a:endParaRPr lang="en-US" altLang="en-US" sz="14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3156" name="Line 52"/>
          <p:cNvSpPr>
            <a:spLocks noChangeShapeType="1"/>
          </p:cNvSpPr>
          <p:nvPr/>
        </p:nvSpPr>
        <p:spPr bwMode="auto">
          <a:xfrm>
            <a:off x="6445250" y="2432050"/>
            <a:ext cx="17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3157" name="Line 53"/>
          <p:cNvSpPr>
            <a:spLocks noChangeShapeType="1"/>
          </p:cNvSpPr>
          <p:nvPr/>
        </p:nvSpPr>
        <p:spPr bwMode="auto">
          <a:xfrm>
            <a:off x="6629400" y="2403475"/>
            <a:ext cx="0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3158" name="Text Box 54"/>
          <p:cNvSpPr txBox="1">
            <a:spLocks noChangeArrowheads="1"/>
          </p:cNvSpPr>
          <p:nvPr/>
        </p:nvSpPr>
        <p:spPr bwMode="auto">
          <a:xfrm>
            <a:off x="7177088" y="3894138"/>
            <a:ext cx="4556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1 µm</a:t>
            </a:r>
            <a:endParaRPr lang="en-US" altLang="en-US" sz="14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3159" name="Text Box 55"/>
          <p:cNvSpPr txBox="1">
            <a:spLocks noChangeArrowheads="1"/>
          </p:cNvSpPr>
          <p:nvPr/>
        </p:nvSpPr>
        <p:spPr bwMode="auto">
          <a:xfrm>
            <a:off x="6602413" y="4364038"/>
            <a:ext cx="60483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50 µm</a:t>
            </a:r>
            <a:endParaRPr lang="en-US" altLang="en-US" sz="1400" b="1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3160" name="Line 56"/>
          <p:cNvSpPr>
            <a:spLocks noChangeShapeType="1"/>
          </p:cNvSpPr>
          <p:nvPr/>
        </p:nvSpPr>
        <p:spPr bwMode="auto">
          <a:xfrm>
            <a:off x="6451600" y="2403475"/>
            <a:ext cx="0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3161" name="Line 57"/>
          <p:cNvSpPr>
            <a:spLocks noChangeShapeType="1"/>
          </p:cNvSpPr>
          <p:nvPr/>
        </p:nvSpPr>
        <p:spPr bwMode="auto">
          <a:xfrm>
            <a:off x="7299325" y="3867150"/>
            <a:ext cx="17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3162" name="Line 58"/>
          <p:cNvSpPr>
            <a:spLocks noChangeShapeType="1"/>
          </p:cNvSpPr>
          <p:nvPr/>
        </p:nvSpPr>
        <p:spPr bwMode="auto">
          <a:xfrm>
            <a:off x="7483475" y="3838575"/>
            <a:ext cx="0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3163" name="Line 59"/>
          <p:cNvSpPr>
            <a:spLocks noChangeShapeType="1"/>
          </p:cNvSpPr>
          <p:nvPr/>
        </p:nvSpPr>
        <p:spPr bwMode="auto">
          <a:xfrm>
            <a:off x="7305675" y="3838575"/>
            <a:ext cx="0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3164" name="Line 60"/>
          <p:cNvSpPr>
            <a:spLocks noChangeShapeType="1"/>
          </p:cNvSpPr>
          <p:nvPr/>
        </p:nvSpPr>
        <p:spPr bwMode="auto">
          <a:xfrm flipV="1">
            <a:off x="6743700" y="4333875"/>
            <a:ext cx="241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3165" name="Line 61"/>
          <p:cNvSpPr>
            <a:spLocks noChangeShapeType="1"/>
          </p:cNvSpPr>
          <p:nvPr/>
        </p:nvSpPr>
        <p:spPr bwMode="auto">
          <a:xfrm>
            <a:off x="6988175" y="4295775"/>
            <a:ext cx="0" cy="92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3166" name="Line 62"/>
          <p:cNvSpPr>
            <a:spLocks noChangeShapeType="1"/>
          </p:cNvSpPr>
          <p:nvPr/>
        </p:nvSpPr>
        <p:spPr bwMode="auto">
          <a:xfrm>
            <a:off x="6746875" y="4286250"/>
            <a:ext cx="0" cy="92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806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/>
              <a:t>You should now be able to: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895850"/>
          </a:xfrm>
        </p:spPr>
        <p:txBody>
          <a:bodyPr/>
          <a:lstStyle/>
          <a:p>
            <a:pPr marL="571500" indent="-571500">
              <a:buFontTx/>
              <a:buAutoNum type="arabicPeriod"/>
            </a:pPr>
            <a:r>
              <a:rPr lang="en-US" altLang="en-US"/>
              <a:t>Briefly describe the unifying themes that characterize the biological sciences</a:t>
            </a:r>
          </a:p>
          <a:p>
            <a:pPr marL="571500" indent="-571500">
              <a:buFontTx/>
              <a:buAutoNum type="arabicPeriod"/>
            </a:pPr>
            <a:r>
              <a:rPr lang="en-US" altLang="en-US"/>
              <a:t>Distinguish among the three domains of life, and the eukaryotic kingdoms</a:t>
            </a:r>
          </a:p>
          <a:p>
            <a:pPr marL="571500" indent="-571500">
              <a:buFontTx/>
              <a:buAutoNum type="arabicPeriod"/>
            </a:pPr>
            <a:r>
              <a:rPr lang="en-US" altLang="en-US"/>
              <a:t>Distinguish between the following pairs of terms: discovery science and hypothesis-based science, quantitative and qualitative data, inductive and deductive reasoning, science and technology</a:t>
            </a:r>
          </a:p>
        </p:txBody>
      </p:sp>
      <p:sp>
        <p:nvSpPr>
          <p:cNvPr id="335876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35877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35878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32150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503238"/>
          </a:xfrm>
        </p:spPr>
        <p:txBody>
          <a:bodyPr/>
          <a:lstStyle/>
          <a:p>
            <a:r>
              <a:rPr lang="en-US" altLang="en-US" i="1"/>
              <a:t>Emergent Properties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327525"/>
          </a:xfrm>
        </p:spPr>
        <p:txBody>
          <a:bodyPr/>
          <a:lstStyle/>
          <a:p>
            <a:r>
              <a:rPr lang="en-US" altLang="en-US" b="1"/>
              <a:t>Emergent properties </a:t>
            </a:r>
            <a:r>
              <a:rPr lang="en-US" altLang="en-US"/>
              <a:t>result from the arrangement and interaction of parts within a system </a:t>
            </a:r>
          </a:p>
          <a:p>
            <a:r>
              <a:rPr lang="en-US" altLang="en-US"/>
              <a:t>Emergent properties characterize nonbiological entities as well</a:t>
            </a:r>
          </a:p>
          <a:p>
            <a:pPr lvl="1"/>
            <a:r>
              <a:rPr lang="en-US" altLang="en-US"/>
              <a:t>For example, a functioning bicycle emerges only when all of the necessary parts connect in the correct way</a:t>
            </a:r>
          </a:p>
        </p:txBody>
      </p:sp>
      <p:sp>
        <p:nvSpPr>
          <p:cNvPr id="216068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6069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147638" y="6597650"/>
            <a:ext cx="54864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7DAB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solidFill>
                  <a:srgbClr val="000000"/>
                </a:solidFill>
                <a:latin typeface="Times New Roman" pitchFamily="18" charset="0"/>
              </a:rPr>
              <a:t>Copyright © 2008 Pearson Education,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6470772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6eActiveLectureQuestions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C6eActiveLectureQuestion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4002</Words>
  <Application>Microsoft Office PowerPoint</Application>
  <PresentationFormat>On-screen Show (4:3)</PresentationFormat>
  <Paragraphs>675</Paragraphs>
  <Slides>80</Slides>
  <Notes>80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C6eActiveLectureQuestions</vt:lpstr>
      <vt:lpstr>Chapter 1</vt:lpstr>
      <vt:lpstr>Overview: Inquiring About the World of Life</vt:lpstr>
      <vt:lpstr>PowerPoint Presentation</vt:lpstr>
      <vt:lpstr>PowerPoint Presentation</vt:lpstr>
      <vt:lpstr>Concept 1.1: Themes connect the concepts of biology</vt:lpstr>
      <vt:lpstr>Evolution, the Overarching Theme of Biology</vt:lpstr>
      <vt:lpstr>Theme: New properties emerge at each level in the biological hierarchy</vt:lpstr>
      <vt:lpstr>PowerPoint Presentation</vt:lpstr>
      <vt:lpstr>Emergent Properties</vt:lpstr>
      <vt:lpstr>The Power and Limitations of Reductionism</vt:lpstr>
      <vt:lpstr>Systems Biology</vt:lpstr>
      <vt:lpstr>Theme: Organisms interact with their environments, exchanging matter and energy</vt:lpstr>
      <vt:lpstr>Ecosystem Dynamics</vt:lpstr>
      <vt:lpstr>PowerPoint Presentation</vt:lpstr>
      <vt:lpstr>Energy Conversion</vt:lpstr>
      <vt:lpstr>Theme: Structure and function are correlated at all levels of biological organization</vt:lpstr>
      <vt:lpstr>PowerPoint Presentation</vt:lpstr>
      <vt:lpstr>Theme: Cells are an organism’s basic units of structure and function</vt:lpstr>
      <vt:lpstr>PowerPoint Presentation</vt:lpstr>
      <vt:lpstr>PowerPoint Presentation</vt:lpstr>
      <vt:lpstr>Theme: The continuity of life is based on heritable information in the form of DNA</vt:lpstr>
      <vt:lpstr>DNA Structure and Function</vt:lpstr>
      <vt:lpstr>PowerPoint Presentation</vt:lpstr>
      <vt:lpstr>PowerPoint Presentation</vt:lpstr>
      <vt:lpstr>PowerPoint Presentation</vt:lpstr>
      <vt:lpstr>Systems Biology at the Levels of Cells and Molecules</vt:lpstr>
      <vt:lpstr>PowerPoint Presentation</vt:lpstr>
      <vt:lpstr>PowerPoint Presentation</vt:lpstr>
      <vt:lpstr>Theme: Feedback mechanisms regulate biological systems</vt:lpstr>
      <vt:lpstr>PowerPoint Presentation</vt:lpstr>
      <vt:lpstr>Concept 1.2: The Core Theme: Evolution accounts for the unity and diversity of life</vt:lpstr>
      <vt:lpstr>Organizing the Diversity of Life</vt:lpstr>
      <vt:lpstr>Grouping Species: The Basic Idea</vt:lpstr>
      <vt:lpstr>PowerPoint Presentation</vt:lpstr>
      <vt:lpstr>The Three Domains of Life</vt:lpstr>
      <vt:lpstr>PowerPoint Presentation</vt:lpstr>
      <vt:lpstr>PowerPoint Presentation</vt:lpstr>
      <vt:lpstr>PowerPoint Presentation</vt:lpstr>
      <vt:lpstr>Unity in the Diversity of Life</vt:lpstr>
      <vt:lpstr>PowerPoint Presentation</vt:lpstr>
      <vt:lpstr>Charles Darwin and the Theory of Natural Selection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Tree of Life</vt:lpstr>
      <vt:lpstr>PowerPoint Presentation</vt:lpstr>
      <vt:lpstr>PowerPoint Presentation</vt:lpstr>
      <vt:lpstr>Concept 1.3: Scientists use two main forms of inquiry in their study of nature</vt:lpstr>
      <vt:lpstr>Discovery Science</vt:lpstr>
      <vt:lpstr>Types of Data</vt:lpstr>
      <vt:lpstr>Induction in Discovery Science</vt:lpstr>
      <vt:lpstr>Hypothesis-Based Science</vt:lpstr>
      <vt:lpstr>The Role of Hypotheses in Inquiry</vt:lpstr>
      <vt:lpstr>PowerPoint Presentation</vt:lpstr>
      <vt:lpstr>PowerPoint Presentation</vt:lpstr>
      <vt:lpstr>Deduction: The “If…Then” Logic of Hypothesis Based Science</vt:lpstr>
      <vt:lpstr>A Closer Look at Hypotheses in Scientific Inquiry</vt:lpstr>
      <vt:lpstr>The Myth of the Scientific Method</vt:lpstr>
      <vt:lpstr>A Case Study in Scientific Inquiry: Investigating Mimicry in Snake Populations</vt:lpstr>
      <vt:lpstr>PowerPoint Presentation</vt:lpstr>
      <vt:lpstr>PowerPoint Presentation</vt:lpstr>
      <vt:lpstr>Field Experiments with Artificial Snakes</vt:lpstr>
      <vt:lpstr>PowerPoint Presentation</vt:lpstr>
      <vt:lpstr>PowerPoint Presentation</vt:lpstr>
      <vt:lpstr>Designing Controlled Experiments</vt:lpstr>
      <vt:lpstr>Limitations of Science</vt:lpstr>
      <vt:lpstr>Theories in Science</vt:lpstr>
      <vt:lpstr>Model Building in Science</vt:lpstr>
      <vt:lpstr>PowerPoint Presentation</vt:lpstr>
      <vt:lpstr>The Culture of Science</vt:lpstr>
      <vt:lpstr>Science, Technology, and Society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should now be able to: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Abdel-Messih</dc:creator>
  <cp:lastModifiedBy>Mary Abdel-Messih</cp:lastModifiedBy>
  <cp:revision>2</cp:revision>
  <dcterms:created xsi:type="dcterms:W3CDTF">2017-06-01T12:57:16Z</dcterms:created>
  <dcterms:modified xsi:type="dcterms:W3CDTF">2017-06-01T13:10:25Z</dcterms:modified>
</cp:coreProperties>
</file>